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8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10D9B-A00F-04BF-C281-FF4089B534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FFF027-57B8-6EDB-B797-608EBF2D3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F2A997-86BA-D17E-6BB2-000025CF6A8D}"/>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5" name="Footer Placeholder 4">
            <a:extLst>
              <a:ext uri="{FF2B5EF4-FFF2-40B4-BE49-F238E27FC236}">
                <a16:creationId xmlns:a16="http://schemas.microsoft.com/office/drawing/2014/main" id="{B39758EA-4D38-D3AC-9AFA-E4E028099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C44D6E-B644-68A1-DC47-ABE806BD7E18}"/>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3707273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64B6-9E51-37BA-1FEB-F05D5DF001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839DED-4E89-DE06-D5FD-6AB0BC4D6D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CD5815-73E3-03AC-6CA5-D33D2B3932D9}"/>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5" name="Footer Placeholder 4">
            <a:extLst>
              <a:ext uri="{FF2B5EF4-FFF2-40B4-BE49-F238E27FC236}">
                <a16:creationId xmlns:a16="http://schemas.microsoft.com/office/drawing/2014/main" id="{5963F68A-6665-7F13-BF8D-33DDC0596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DB40B4-81C0-962A-DD5D-E64B50B99D78}"/>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246424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E7C430-0E2B-1104-0E15-2C83B11B80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6F1FDD-159F-5F82-B921-E8FEA5FF1A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6AD010-E625-2C83-4E3E-BA2FF83B7ED0}"/>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5" name="Footer Placeholder 4">
            <a:extLst>
              <a:ext uri="{FF2B5EF4-FFF2-40B4-BE49-F238E27FC236}">
                <a16:creationId xmlns:a16="http://schemas.microsoft.com/office/drawing/2014/main" id="{027F6247-ECD9-27C7-5B23-15DB8B7643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F076E0-8256-301C-5A2D-5DBE7CAA171C}"/>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1080636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402F9-E920-3A7D-2A56-CFFA9F92D6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F712B1-AC3E-61EE-AFD0-85CF774CF0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0988-916B-A036-F5B3-1341311C5BC2}"/>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5" name="Footer Placeholder 4">
            <a:extLst>
              <a:ext uri="{FF2B5EF4-FFF2-40B4-BE49-F238E27FC236}">
                <a16:creationId xmlns:a16="http://schemas.microsoft.com/office/drawing/2014/main" id="{FA498C6C-44D7-2173-2755-4C8646298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B7D2BA-4850-54AA-08D5-21BE952A586E}"/>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72345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CD7A3-2D68-DAA4-324E-AAA442E312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43BAD0-19ED-4C9E-637B-930BC9621B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9A6BFA-9B84-95A3-C7D3-B8A46A51F112}"/>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5" name="Footer Placeholder 4">
            <a:extLst>
              <a:ext uri="{FF2B5EF4-FFF2-40B4-BE49-F238E27FC236}">
                <a16:creationId xmlns:a16="http://schemas.microsoft.com/office/drawing/2014/main" id="{47113C68-6542-A008-8215-12137FE788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89976-BF99-5B11-2455-59B9FA6782C2}"/>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1679576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31E81-8A1D-5220-990D-94F706A953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E3FD37-29F0-A8A8-7DBD-5FB748D3E4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A30915-0CC3-45A9-DABB-52578BB51A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0A19BC-6448-B245-766D-516960549C3F}"/>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6" name="Footer Placeholder 5">
            <a:extLst>
              <a:ext uri="{FF2B5EF4-FFF2-40B4-BE49-F238E27FC236}">
                <a16:creationId xmlns:a16="http://schemas.microsoft.com/office/drawing/2014/main" id="{102F99FF-75CC-586A-BBD5-E1A4CAFEC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AB52A7-E547-3621-2B33-66D666A91630}"/>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3774615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BB6C-01FE-1CAD-DF93-47C08CCD4F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15400D-E639-C0EB-9E2F-AA41F2AC87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FAA9C1-2615-B4AB-F419-E236EE8E3A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1B7168-2821-16E1-8D42-539576714A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1C3AFD-348F-2EFB-534D-326AF5EC6C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5F9B38-C0E2-AFE5-C61B-506AF7167DFD}"/>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8" name="Footer Placeholder 7">
            <a:extLst>
              <a:ext uri="{FF2B5EF4-FFF2-40B4-BE49-F238E27FC236}">
                <a16:creationId xmlns:a16="http://schemas.microsoft.com/office/drawing/2014/main" id="{21FFA8E2-67E7-91DE-3165-AC3104808B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35A8D4-5CF4-9C2C-6AF5-478CA7ADCF6F}"/>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897742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137A-6613-A4BE-8C8C-EA44F58AB7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378C29-EC55-7D4D-2C54-388C5C2E8C48}"/>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4" name="Footer Placeholder 3">
            <a:extLst>
              <a:ext uri="{FF2B5EF4-FFF2-40B4-BE49-F238E27FC236}">
                <a16:creationId xmlns:a16="http://schemas.microsoft.com/office/drawing/2014/main" id="{FEACD34C-CC63-9BCC-EEED-5C1F137FF6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97094A-6D09-1810-48B8-81B59889FF4D}"/>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1979300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06D7C0-36CF-64CB-50DB-FCD41B6A2630}"/>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3" name="Footer Placeholder 2">
            <a:extLst>
              <a:ext uri="{FF2B5EF4-FFF2-40B4-BE49-F238E27FC236}">
                <a16:creationId xmlns:a16="http://schemas.microsoft.com/office/drawing/2014/main" id="{201511DF-DBBA-F32C-0ADC-8FE0F40DF7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DC1F34-EE33-C172-5954-6873FF8CAAB1}"/>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728595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18A1D-3902-0A00-3051-9C8967F97D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CAB189B-4908-6F49-C5A7-DB46F97DA7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0B4895-8110-5513-8559-9C1AD6110C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5ED8F4-B026-D5C6-07F1-9A85DFE8927B}"/>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6" name="Footer Placeholder 5">
            <a:extLst>
              <a:ext uri="{FF2B5EF4-FFF2-40B4-BE49-F238E27FC236}">
                <a16:creationId xmlns:a16="http://schemas.microsoft.com/office/drawing/2014/main" id="{CFDE9C1D-6821-27EA-3BD9-973B0928D5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B82A07-CAB2-5697-E198-1BA49E3D36F5}"/>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2762479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B61B2-016B-FC95-11D1-F9528739B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B7031A-ED47-A493-5ECB-30253B89C9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D29E86-B42D-5B62-9273-9E6BBA18C9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9392F5-5814-2874-BF30-0D7E53C9AC11}"/>
              </a:ext>
            </a:extLst>
          </p:cNvPr>
          <p:cNvSpPr>
            <a:spLocks noGrp="1"/>
          </p:cNvSpPr>
          <p:nvPr>
            <p:ph type="dt" sz="half" idx="10"/>
          </p:nvPr>
        </p:nvSpPr>
        <p:spPr/>
        <p:txBody>
          <a:bodyPr/>
          <a:lstStyle/>
          <a:p>
            <a:fld id="{1D56939A-4EAE-4BEE-8DA7-DA8CF73E1DE4}" type="datetimeFigureOut">
              <a:rPr lang="en-US" smtClean="0"/>
              <a:t>8/22/2024</a:t>
            </a:fld>
            <a:endParaRPr lang="en-US"/>
          </a:p>
        </p:txBody>
      </p:sp>
      <p:sp>
        <p:nvSpPr>
          <p:cNvPr id="6" name="Footer Placeholder 5">
            <a:extLst>
              <a:ext uri="{FF2B5EF4-FFF2-40B4-BE49-F238E27FC236}">
                <a16:creationId xmlns:a16="http://schemas.microsoft.com/office/drawing/2014/main" id="{963A5D1C-1C0B-D699-B4BD-72949FCD00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CECB4B-F5C2-37CD-491D-07CD2B9EE060}"/>
              </a:ext>
            </a:extLst>
          </p:cNvPr>
          <p:cNvSpPr>
            <a:spLocks noGrp="1"/>
          </p:cNvSpPr>
          <p:nvPr>
            <p:ph type="sldNum" sz="quarter" idx="12"/>
          </p:nvPr>
        </p:nvSpPr>
        <p:spPr/>
        <p:txBody>
          <a:bodyPr/>
          <a:lstStyle/>
          <a:p>
            <a:fld id="{71465E6F-0031-4B06-8156-984F591AADEF}" type="slidenum">
              <a:rPr lang="en-US" smtClean="0"/>
              <a:t>‹#›</a:t>
            </a:fld>
            <a:endParaRPr lang="en-US"/>
          </a:p>
        </p:txBody>
      </p:sp>
    </p:spTree>
    <p:extLst>
      <p:ext uri="{BB962C8B-B14F-4D97-AF65-F5344CB8AC3E}">
        <p14:creationId xmlns:p14="http://schemas.microsoft.com/office/powerpoint/2010/main" val="4090850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F84D32-D451-E5DD-807D-DCE7CB780B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83093A-742C-57AF-11DB-11036048E6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472B9-AE92-99DC-D4E1-6630B4F764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6939A-4EAE-4BEE-8DA7-DA8CF73E1DE4}" type="datetimeFigureOut">
              <a:rPr lang="en-US" smtClean="0"/>
              <a:t>8/22/2024</a:t>
            </a:fld>
            <a:endParaRPr lang="en-US"/>
          </a:p>
        </p:txBody>
      </p:sp>
      <p:sp>
        <p:nvSpPr>
          <p:cNvPr id="5" name="Footer Placeholder 4">
            <a:extLst>
              <a:ext uri="{FF2B5EF4-FFF2-40B4-BE49-F238E27FC236}">
                <a16:creationId xmlns:a16="http://schemas.microsoft.com/office/drawing/2014/main" id="{D3D7FE44-F48D-FA96-DE2B-0AC615711E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FEE866-6F14-597A-BFD2-4CC680C17A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465E6F-0031-4B06-8156-984F591AADEF}" type="slidenum">
              <a:rPr lang="en-US" smtClean="0"/>
              <a:t>‹#›</a:t>
            </a:fld>
            <a:endParaRPr lang="en-US"/>
          </a:p>
        </p:txBody>
      </p:sp>
    </p:spTree>
    <p:extLst>
      <p:ext uri="{BB962C8B-B14F-4D97-AF65-F5344CB8AC3E}">
        <p14:creationId xmlns:p14="http://schemas.microsoft.com/office/powerpoint/2010/main" val="197996825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6282" y="1723398"/>
            <a:ext cx="10492509" cy="3278909"/>
          </a:xfrm>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Course Title: Artificial Intelligence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(Machine Learning &amp; Deep Learning)</a:t>
            </a:r>
            <a:br>
              <a:rPr lang="en-US" sz="4000" dirty="0">
                <a:latin typeface="Times New Roman" panose="02020603050405020304" pitchFamily="18" charset="0"/>
                <a:cs typeface="Times New Roman" panose="02020603050405020304" pitchFamily="18" charset="0"/>
              </a:rPr>
            </a:br>
            <a:br>
              <a:rPr lang="en-US" sz="4900" b="1" dirty="0">
                <a:latin typeface="Times New Roman" panose="02020603050405020304" pitchFamily="18" charset="0"/>
                <a:cs typeface="Times New Roman" panose="02020603050405020304" pitchFamily="18" charset="0"/>
              </a:rPr>
            </a:br>
            <a:r>
              <a:rPr lang="en-US" sz="5600" b="1" dirty="0">
                <a:latin typeface="Times New Roman" panose="02020603050405020304" pitchFamily="18" charset="0"/>
                <a:cs typeface="Times New Roman" panose="02020603050405020304" pitchFamily="18" charset="0"/>
              </a:rPr>
              <a:t>PANDAS LIBRARY</a:t>
            </a:r>
            <a:br>
              <a:rPr lang="en-US" sz="3300" dirty="0">
                <a:latin typeface="Times New Roman" panose="02020603050405020304" pitchFamily="18" charset="0"/>
                <a:cs typeface="Times New Roman" panose="02020603050405020304" pitchFamily="18" charset="0"/>
              </a:rPr>
            </a:br>
            <a:br>
              <a:rPr lang="en-US" sz="6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448398" y="4360717"/>
            <a:ext cx="10114527" cy="1015663"/>
          </a:xfrm>
          <a:prstGeom prst="rect">
            <a:avLst/>
          </a:prstGeom>
          <a:noFill/>
        </p:spPr>
        <p:txBody>
          <a:bodyPr wrap="square" rtlCol="0">
            <a:spAutoFit/>
          </a:bodyPr>
          <a:lstStyle/>
          <a:p>
            <a:pPr algn="ctr"/>
            <a:r>
              <a:rPr lang="en-US" sz="3000" dirty="0">
                <a:latin typeface="Times New Roman" panose="02020603050405020304" pitchFamily="18" charset="0"/>
                <a:cs typeface="Times New Roman" panose="02020603050405020304" pitchFamily="18" charset="0"/>
              </a:rPr>
              <a:t>Engr. Ahrar Bin Aslam</a:t>
            </a:r>
          </a:p>
          <a:p>
            <a:pPr algn="ctr"/>
            <a:r>
              <a:rPr lang="en-US" sz="3000" dirty="0">
                <a:latin typeface="Times New Roman" panose="02020603050405020304" pitchFamily="18" charset="0"/>
                <a:cs typeface="Times New Roman" panose="02020603050405020304" pitchFamily="18" charset="0"/>
              </a:rPr>
              <a:t>ahrar.aslam@admin.muet.edu.pk</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66053" y="-83127"/>
            <a:ext cx="1938821" cy="1938821"/>
          </a:xfrm>
          <a:prstGeom prst="rect">
            <a:avLst/>
          </a:prstGeom>
        </p:spPr>
      </p:pic>
      <p:pic>
        <p:nvPicPr>
          <p:cNvPr id="9" name="Picture 8">
            <a:extLst>
              <a:ext uri="{FF2B5EF4-FFF2-40B4-BE49-F238E27FC236}">
                <a16:creationId xmlns:a16="http://schemas.microsoft.com/office/drawing/2014/main" id="{29749459-E521-F4E0-598C-70E08EDC0C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27" y="-83127"/>
            <a:ext cx="2072579" cy="2072579"/>
          </a:xfrm>
          <a:prstGeom prst="rect">
            <a:avLst/>
          </a:prstGeom>
        </p:spPr>
      </p:pic>
      <p:sp>
        <p:nvSpPr>
          <p:cNvPr id="6" name="TextBox 5">
            <a:extLst>
              <a:ext uri="{FF2B5EF4-FFF2-40B4-BE49-F238E27FC236}">
                <a16:creationId xmlns:a16="http://schemas.microsoft.com/office/drawing/2014/main" id="{B4AF5089-A159-84B6-B970-B06F4A09312F}"/>
              </a:ext>
            </a:extLst>
          </p:cNvPr>
          <p:cNvSpPr txBox="1"/>
          <p:nvPr/>
        </p:nvSpPr>
        <p:spPr>
          <a:xfrm>
            <a:off x="2815065" y="5733557"/>
            <a:ext cx="7154945" cy="830997"/>
          </a:xfrm>
          <a:prstGeom prst="rect">
            <a:avLst/>
          </a:prstGeom>
          <a:noFill/>
        </p:spPr>
        <p:txBody>
          <a:bodyPr wrap="square">
            <a:spAutoFit/>
          </a:bodyPr>
          <a:lstStyle/>
          <a:p>
            <a:pPr algn="ctr"/>
            <a:r>
              <a:rPr lang="en-US" sz="2400" dirty="0">
                <a:solidFill>
                  <a:srgbClr val="217BFF"/>
                </a:solidFill>
                <a:latin typeface="Times New Roman" panose="02020603050405020304" pitchFamily="18" charset="0"/>
                <a:cs typeface="Times New Roman" panose="02020603050405020304" pitchFamily="18" charset="0"/>
              </a:rPr>
              <a:t>Department of Telecommunication Engineering</a:t>
            </a:r>
          </a:p>
          <a:p>
            <a:pPr algn="ctr"/>
            <a:r>
              <a:rPr lang="en-US" sz="2400" dirty="0">
                <a:solidFill>
                  <a:srgbClr val="217BFF"/>
                </a:solidFill>
                <a:latin typeface="Times New Roman" panose="02020603050405020304" pitchFamily="18" charset="0"/>
                <a:cs typeface="Times New Roman" panose="02020603050405020304" pitchFamily="18" charset="0"/>
              </a:rPr>
              <a:t>Mehran University of Engineering and Technology</a:t>
            </a:r>
          </a:p>
        </p:txBody>
      </p:sp>
    </p:spTree>
    <p:extLst>
      <p:ext uri="{BB962C8B-B14F-4D97-AF65-F5344CB8AC3E}">
        <p14:creationId xmlns:p14="http://schemas.microsoft.com/office/powerpoint/2010/main" val="2437589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419" y="609602"/>
            <a:ext cx="10132290" cy="6160654"/>
          </a:xfrm>
        </p:spPr>
        <p:txBody>
          <a:bodyPr>
            <a:normAutofit/>
          </a:bodyPr>
          <a:lstStyle/>
          <a:p>
            <a:pPr algn="just"/>
            <a:r>
              <a:rPr lang="en-US" sz="3000" dirty="0">
                <a:solidFill>
                  <a:schemeClr val="tx1"/>
                </a:solidFill>
                <a:latin typeface="Times New Roman" panose="02020603050405020304" pitchFamily="18" charset="0"/>
                <a:cs typeface="Times New Roman" panose="02020603050405020304" pitchFamily="18" charset="0"/>
              </a:rPr>
              <a:t>Transposing the data frame:</a:t>
            </a:r>
          </a:p>
          <a:p>
            <a:pPr algn="just"/>
            <a:r>
              <a:rPr lang="en-US" sz="3000" dirty="0" err="1">
                <a:solidFill>
                  <a:schemeClr val="tx1"/>
                </a:solidFill>
                <a:latin typeface="Times New Roman" panose="02020603050405020304" pitchFamily="18" charset="0"/>
                <a:cs typeface="Times New Roman" panose="02020603050405020304" pitchFamily="18" charset="0"/>
              </a:rPr>
              <a:t>df.T</a:t>
            </a:r>
            <a:endParaRPr lang="en-US" sz="3000" dirty="0">
              <a:solidFill>
                <a:schemeClr val="tx1"/>
              </a:solidFill>
              <a:latin typeface="Times New Roman" panose="02020603050405020304" pitchFamily="18" charset="0"/>
              <a:cs typeface="Times New Roman" panose="02020603050405020304" pitchFamily="18" charset="0"/>
            </a:endParaRP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a:solidFill>
                  <a:schemeClr val="tx1"/>
                </a:solidFill>
                <a:latin typeface="Times New Roman" panose="02020603050405020304" pitchFamily="18" charset="0"/>
                <a:cs typeface="Times New Roman" panose="02020603050405020304" pitchFamily="18" charset="0"/>
              </a:rPr>
              <a:t>Lets do it!</a:t>
            </a:r>
          </a:p>
          <a:p>
            <a:pPr algn="just"/>
            <a:r>
              <a:rPr lang="en-US" sz="3000" dirty="0">
                <a:solidFill>
                  <a:schemeClr val="tx1"/>
                </a:solidFill>
                <a:latin typeface="Times New Roman" panose="02020603050405020304" pitchFamily="18" charset="0"/>
                <a:cs typeface="Times New Roman" panose="02020603050405020304" pitchFamily="18" charset="0"/>
              </a:rPr>
              <a:t>Create an excel file of 10 rows and 5 columns, in the columns write student names and in the rows enter numerical data.</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a:solidFill>
                  <a:schemeClr val="tx1"/>
                </a:solidFill>
                <a:latin typeface="Times New Roman" panose="02020603050405020304" pitchFamily="18" charset="0"/>
                <a:cs typeface="Times New Roman" panose="02020603050405020304" pitchFamily="18" charset="0"/>
              </a:rPr>
              <a:t>Checking the shape of the data:</a:t>
            </a:r>
          </a:p>
          <a:p>
            <a:pPr algn="just"/>
            <a:r>
              <a:rPr lang="en-US" sz="3000" dirty="0" err="1">
                <a:solidFill>
                  <a:schemeClr val="tx1"/>
                </a:solidFill>
                <a:latin typeface="Times New Roman" panose="02020603050405020304" pitchFamily="18" charset="0"/>
                <a:cs typeface="Times New Roman" panose="02020603050405020304" pitchFamily="18" charset="0"/>
              </a:rPr>
              <a:t>df.shape</a:t>
            </a:r>
            <a:endParaRPr lang="en-US" sz="30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en-US" dirty="0"/>
          </a:p>
          <a:p>
            <a:pPr algn="just"/>
            <a:endParaRPr lang="en-US" dirty="0"/>
          </a:p>
        </p:txBody>
      </p:sp>
    </p:spTree>
    <p:extLst>
      <p:ext uri="{BB962C8B-B14F-4D97-AF65-F5344CB8AC3E}">
        <p14:creationId xmlns:p14="http://schemas.microsoft.com/office/powerpoint/2010/main" val="2189565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873" y="323273"/>
            <a:ext cx="11157527" cy="6160654"/>
          </a:xfrm>
        </p:spPr>
        <p:txBody>
          <a:bodyPr>
            <a:normAutofit/>
          </a:bodyPr>
          <a:lstStyle/>
          <a:p>
            <a:pPr algn="just"/>
            <a:r>
              <a:rPr lang="en-US" sz="3000" dirty="0" err="1">
                <a:solidFill>
                  <a:schemeClr val="tx1"/>
                </a:solidFill>
                <a:latin typeface="Times New Roman" panose="02020603050405020304" pitchFamily="18" charset="0"/>
                <a:cs typeface="Times New Roman" panose="02020603050405020304" pitchFamily="18" charset="0"/>
              </a:rPr>
              <a:t>Pandas’s</a:t>
            </a:r>
            <a:r>
              <a:rPr lang="en-US" sz="3000" dirty="0">
                <a:solidFill>
                  <a:schemeClr val="tx1"/>
                </a:solidFill>
                <a:latin typeface="Times New Roman" panose="02020603050405020304" pitchFamily="18" charset="0"/>
                <a:cs typeface="Times New Roman" panose="02020603050405020304" pitchFamily="18" charset="0"/>
              </a:rPr>
              <a:t> describe() method provides descriptive statistics of a </a:t>
            </a:r>
            <a:r>
              <a:rPr lang="en-US" sz="3000" dirty="0" err="1">
                <a:solidFill>
                  <a:schemeClr val="tx1"/>
                </a:solidFill>
                <a:latin typeface="Times New Roman" panose="02020603050405020304" pitchFamily="18" charset="0"/>
                <a:cs typeface="Times New Roman" panose="02020603050405020304" pitchFamily="18" charset="0"/>
              </a:rPr>
              <a:t>DataFrame</a:t>
            </a:r>
            <a:r>
              <a:rPr lang="en-US" sz="3000" dirty="0">
                <a:solidFill>
                  <a:schemeClr val="tx1"/>
                </a:solidFill>
                <a:latin typeface="Times New Roman" panose="02020603050405020304" pitchFamily="18" charset="0"/>
                <a:cs typeface="Times New Roman" panose="02020603050405020304" pitchFamily="18" charset="0"/>
              </a:rPr>
              <a:t> or a specific column. By default, it calculates statistics for numerical columns, including count, mean, standard deviation, minimum value, 25th percentile (Q1), median (50th percentile or Q2), 75th percentile (Q3), and maximum value.</a:t>
            </a:r>
          </a:p>
          <a:p>
            <a:pPr algn="just"/>
            <a:r>
              <a:rPr lang="en-US" sz="3000" dirty="0" err="1">
                <a:solidFill>
                  <a:schemeClr val="tx1"/>
                </a:solidFill>
                <a:latin typeface="Times New Roman" panose="02020603050405020304" pitchFamily="18" charset="0"/>
                <a:cs typeface="Times New Roman" panose="02020603050405020304" pitchFamily="18" charset="0"/>
              </a:rPr>
              <a:t>df.describe</a:t>
            </a:r>
            <a:r>
              <a:rPr lang="en-US" sz="3000" dirty="0">
                <a:solidFill>
                  <a:schemeClr val="tx1"/>
                </a:solidFill>
                <a:latin typeface="Times New Roman" panose="02020603050405020304" pitchFamily="18" charset="0"/>
                <a:cs typeface="Times New Roman" panose="02020603050405020304" pitchFamily="18" charset="0"/>
              </a:rPr>
              <a:t>()</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a:solidFill>
                  <a:schemeClr val="tx1"/>
                </a:solidFill>
                <a:latin typeface="Times New Roman" panose="02020603050405020304" pitchFamily="18" charset="0"/>
                <a:cs typeface="Times New Roman" panose="02020603050405020304" pitchFamily="18" charset="0"/>
              </a:rPr>
              <a:t>If you want to include non-numeric columns in the statistics, you can use the include='all' parameter.</a:t>
            </a:r>
          </a:p>
          <a:p>
            <a:pPr algn="just"/>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df.describe</a:t>
            </a:r>
            <a:r>
              <a:rPr lang="en-US" sz="3000" dirty="0">
                <a:solidFill>
                  <a:schemeClr val="tx1"/>
                </a:solidFill>
                <a:latin typeface="Times New Roman" panose="02020603050405020304" pitchFamily="18" charset="0"/>
                <a:cs typeface="Times New Roman" panose="02020603050405020304" pitchFamily="18" charset="0"/>
              </a:rPr>
              <a:t>(include='all').</a:t>
            </a:r>
          </a:p>
        </p:txBody>
      </p:sp>
    </p:spTree>
    <p:extLst>
      <p:ext uri="{BB962C8B-B14F-4D97-AF65-F5344CB8AC3E}">
        <p14:creationId xmlns:p14="http://schemas.microsoft.com/office/powerpoint/2010/main" val="1971480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667" y="574963"/>
            <a:ext cx="11101388" cy="5613400"/>
          </a:xfrm>
        </p:spPr>
        <p:txBody>
          <a:bodyPr>
            <a:normAutofit/>
          </a:bodyPr>
          <a:lstStyle/>
          <a:p>
            <a:pPr algn="just"/>
            <a:r>
              <a:rPr lang="en-US" sz="3000" b="1" dirty="0">
                <a:solidFill>
                  <a:schemeClr val="tx1"/>
                </a:solidFill>
                <a:latin typeface="Times New Roman" panose="02020603050405020304" pitchFamily="18" charset="0"/>
                <a:cs typeface="Times New Roman" panose="02020603050405020304" pitchFamily="18" charset="0"/>
              </a:rPr>
              <a:t>Sorting the data by index:</a:t>
            </a:r>
          </a:p>
          <a:p>
            <a:pPr algn="just"/>
            <a:r>
              <a:rPr lang="en-US" sz="3000" dirty="0" err="1">
                <a:solidFill>
                  <a:schemeClr val="tx1"/>
                </a:solidFill>
                <a:latin typeface="Times New Roman" panose="02020603050405020304" pitchFamily="18" charset="0"/>
                <a:cs typeface="Times New Roman" panose="02020603050405020304" pitchFamily="18" charset="0"/>
              </a:rPr>
              <a:t>df.sort_index</a:t>
            </a:r>
            <a:r>
              <a:rPr lang="en-US" sz="3000" dirty="0">
                <a:solidFill>
                  <a:schemeClr val="tx1"/>
                </a:solidFill>
                <a:latin typeface="Times New Roman" panose="02020603050405020304" pitchFamily="18" charset="0"/>
                <a:cs typeface="Times New Roman" panose="02020603050405020304" pitchFamily="18" charset="0"/>
              </a:rPr>
              <a:t>(axis=0) #By default, the sorting parameter is ascending or you can say ascending=True</a:t>
            </a:r>
          </a:p>
          <a:p>
            <a:pPr marL="0" indent="0" algn="just">
              <a:buNone/>
            </a:pPr>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b="1" dirty="0">
                <a:solidFill>
                  <a:schemeClr val="tx1"/>
                </a:solidFill>
                <a:latin typeface="Times New Roman" panose="02020603050405020304" pitchFamily="18" charset="0"/>
                <a:cs typeface="Times New Roman" panose="02020603050405020304" pitchFamily="18" charset="0"/>
              </a:rPr>
              <a:t>Try these out:</a:t>
            </a:r>
          </a:p>
          <a:p>
            <a:pPr algn="just"/>
            <a:r>
              <a:rPr lang="en-US" sz="3000" dirty="0" err="1">
                <a:solidFill>
                  <a:schemeClr val="tx1"/>
                </a:solidFill>
                <a:latin typeface="Times New Roman" panose="02020603050405020304" pitchFamily="18" charset="0"/>
                <a:cs typeface="Times New Roman" panose="02020603050405020304" pitchFamily="18" charset="0"/>
              </a:rPr>
              <a:t>df.sort_index</a:t>
            </a:r>
            <a:r>
              <a:rPr lang="en-US" sz="3000" dirty="0">
                <a:solidFill>
                  <a:schemeClr val="tx1"/>
                </a:solidFill>
                <a:latin typeface="Times New Roman" panose="02020603050405020304" pitchFamily="18" charset="0"/>
                <a:cs typeface="Times New Roman" panose="02020603050405020304" pitchFamily="18" charset="0"/>
              </a:rPr>
              <a:t>(axis=0, ascending=False)</a:t>
            </a:r>
          </a:p>
          <a:p>
            <a:pPr algn="just"/>
            <a:r>
              <a:rPr lang="en-US" sz="3000" dirty="0" err="1">
                <a:solidFill>
                  <a:schemeClr val="tx1"/>
                </a:solidFill>
                <a:latin typeface="Times New Roman" panose="02020603050405020304" pitchFamily="18" charset="0"/>
                <a:cs typeface="Times New Roman" panose="02020603050405020304" pitchFamily="18" charset="0"/>
              </a:rPr>
              <a:t>df.sort_index</a:t>
            </a:r>
            <a:r>
              <a:rPr lang="en-US" sz="3000" dirty="0">
                <a:solidFill>
                  <a:schemeClr val="tx1"/>
                </a:solidFill>
                <a:latin typeface="Times New Roman" panose="02020603050405020304" pitchFamily="18" charset="0"/>
                <a:cs typeface="Times New Roman" panose="02020603050405020304" pitchFamily="18" charset="0"/>
              </a:rPr>
              <a:t>(axis=1)</a:t>
            </a:r>
          </a:p>
          <a:p>
            <a:pPr algn="just"/>
            <a:r>
              <a:rPr lang="en-US" sz="3000" dirty="0" err="1">
                <a:solidFill>
                  <a:schemeClr val="tx1"/>
                </a:solidFill>
                <a:latin typeface="Times New Roman" panose="02020603050405020304" pitchFamily="18" charset="0"/>
                <a:cs typeface="Times New Roman" panose="02020603050405020304" pitchFamily="18" charset="0"/>
              </a:rPr>
              <a:t>df.sort_index</a:t>
            </a:r>
            <a:r>
              <a:rPr lang="en-US" sz="3000" dirty="0">
                <a:solidFill>
                  <a:schemeClr val="tx1"/>
                </a:solidFill>
                <a:latin typeface="Times New Roman" panose="02020603050405020304" pitchFamily="18" charset="0"/>
                <a:cs typeface="Times New Roman" panose="02020603050405020304" pitchFamily="18" charset="0"/>
              </a:rPr>
              <a:t>(axis=1, ascending=True)</a:t>
            </a:r>
          </a:p>
        </p:txBody>
      </p:sp>
    </p:spTree>
    <p:extLst>
      <p:ext uri="{BB962C8B-B14F-4D97-AF65-F5344CB8AC3E}">
        <p14:creationId xmlns:p14="http://schemas.microsoft.com/office/powerpoint/2010/main" val="3784099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975" y="953654"/>
            <a:ext cx="10722031" cy="5268037"/>
          </a:xfrm>
        </p:spPr>
        <p:txBody>
          <a:bodyPr>
            <a:normAutofit/>
          </a:bodyPr>
          <a:lstStyle/>
          <a:p>
            <a:pPr algn="just"/>
            <a:r>
              <a:rPr lang="en-US" sz="3000" dirty="0" err="1">
                <a:solidFill>
                  <a:schemeClr val="tx1"/>
                </a:solidFill>
                <a:latin typeface="Times New Roman" panose="02020603050405020304" pitchFamily="18" charset="0"/>
                <a:cs typeface="Times New Roman" panose="02020603050405020304" pitchFamily="18" charset="0"/>
              </a:rPr>
              <a:t>newdf</a:t>
            </a:r>
            <a:r>
              <a:rPr lang="en-US" sz="3000" dirty="0">
                <a:solidFill>
                  <a:schemeClr val="tx1"/>
                </a:solidFill>
                <a:latin typeface="Times New Roman" panose="02020603050405020304" pitchFamily="18" charset="0"/>
                <a:cs typeface="Times New Roman" panose="02020603050405020304" pitchFamily="18" charset="0"/>
              </a:rPr>
              <a:t>=a  #</a:t>
            </a:r>
            <a:r>
              <a:rPr lang="en-US" sz="3000" dirty="0" err="1">
                <a:solidFill>
                  <a:schemeClr val="tx1"/>
                </a:solidFill>
                <a:latin typeface="Times New Roman" panose="02020603050405020304" pitchFamily="18" charset="0"/>
                <a:cs typeface="Times New Roman" panose="02020603050405020304" pitchFamily="18" charset="0"/>
              </a:rPr>
              <a:t>newdf</a:t>
            </a:r>
            <a:r>
              <a:rPr lang="en-US" sz="3000" dirty="0">
                <a:solidFill>
                  <a:schemeClr val="tx1"/>
                </a:solidFill>
                <a:latin typeface="Times New Roman" panose="02020603050405020304" pitchFamily="18" charset="0"/>
                <a:cs typeface="Times New Roman" panose="02020603050405020304" pitchFamily="18" charset="0"/>
              </a:rPr>
              <a:t> will point a, it will not copy</a:t>
            </a:r>
          </a:p>
          <a:p>
            <a:pPr algn="just"/>
            <a:r>
              <a:rPr lang="en-US" sz="3000" dirty="0">
                <a:solidFill>
                  <a:schemeClr val="tx1"/>
                </a:solidFill>
                <a:latin typeface="Times New Roman" panose="02020603050405020304" pitchFamily="18" charset="0"/>
                <a:cs typeface="Times New Roman" panose="02020603050405020304" pitchFamily="18" charset="0"/>
              </a:rPr>
              <a:t>Changing </a:t>
            </a:r>
            <a:r>
              <a:rPr lang="en-US" sz="3000" dirty="0" err="1">
                <a:solidFill>
                  <a:schemeClr val="tx1"/>
                </a:solidFill>
                <a:latin typeface="Times New Roman" panose="02020603050405020304" pitchFamily="18" charset="0"/>
                <a:cs typeface="Times New Roman" panose="02020603050405020304" pitchFamily="18" charset="0"/>
              </a:rPr>
              <a:t>newdf</a:t>
            </a:r>
            <a:r>
              <a:rPr lang="en-US" sz="3000" dirty="0">
                <a:solidFill>
                  <a:schemeClr val="tx1"/>
                </a:solidFill>
                <a:latin typeface="Times New Roman" panose="02020603050405020304" pitchFamily="18" charset="0"/>
                <a:cs typeface="Times New Roman" panose="02020603050405020304" pitchFamily="18" charset="0"/>
              </a:rPr>
              <a:t> will also change a</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a:solidFill>
                  <a:schemeClr val="tx1"/>
                </a:solidFill>
                <a:latin typeface="Times New Roman" panose="02020603050405020304" pitchFamily="18" charset="0"/>
                <a:cs typeface="Times New Roman" panose="02020603050405020304" pitchFamily="18" charset="0"/>
              </a:rPr>
              <a:t>#To create a copy of a </a:t>
            </a:r>
            <a:r>
              <a:rPr lang="en-US" sz="3000" dirty="0" err="1">
                <a:solidFill>
                  <a:schemeClr val="tx1"/>
                </a:solidFill>
                <a:latin typeface="Times New Roman" panose="02020603050405020304" pitchFamily="18" charset="0"/>
                <a:cs typeface="Times New Roman" panose="02020603050405020304" pitchFamily="18" charset="0"/>
              </a:rPr>
              <a:t>dataframe</a:t>
            </a:r>
            <a:r>
              <a:rPr lang="en-US" sz="3000" dirty="0">
                <a:solidFill>
                  <a:schemeClr val="tx1"/>
                </a:solidFill>
                <a:latin typeface="Times New Roman" panose="02020603050405020304" pitchFamily="18" charset="0"/>
                <a:cs typeface="Times New Roman" panose="02020603050405020304" pitchFamily="18" charset="0"/>
              </a:rPr>
              <a:t> we have to use the copy function</a:t>
            </a:r>
          </a:p>
          <a:p>
            <a:pPr algn="just"/>
            <a:r>
              <a:rPr lang="en-US" sz="3000" dirty="0" err="1">
                <a:solidFill>
                  <a:schemeClr val="tx1"/>
                </a:solidFill>
                <a:latin typeface="Times New Roman" panose="02020603050405020304" pitchFamily="18" charset="0"/>
                <a:cs typeface="Times New Roman" panose="02020603050405020304" pitchFamily="18" charset="0"/>
              </a:rPr>
              <a:t>newdf</a:t>
            </a:r>
            <a:r>
              <a:rPr lang="en-US" sz="3000" dirty="0">
                <a:solidFill>
                  <a:schemeClr val="tx1"/>
                </a:solidFill>
                <a:latin typeface="Times New Roman" panose="02020603050405020304" pitchFamily="18" charset="0"/>
                <a:cs typeface="Times New Roman" panose="02020603050405020304" pitchFamily="18" charset="0"/>
              </a:rPr>
              <a:t>=</a:t>
            </a:r>
            <a:r>
              <a:rPr lang="en-US" sz="3000" dirty="0" err="1">
                <a:solidFill>
                  <a:schemeClr val="tx1"/>
                </a:solidFill>
                <a:latin typeface="Times New Roman" panose="02020603050405020304" pitchFamily="18" charset="0"/>
                <a:cs typeface="Times New Roman" panose="02020603050405020304" pitchFamily="18" charset="0"/>
              </a:rPr>
              <a:t>a.copy</a:t>
            </a:r>
            <a:r>
              <a:rPr lang="en-US" sz="3000" dirty="0">
                <a:solidFill>
                  <a:schemeClr val="tx1"/>
                </a:solidFill>
                <a:latin typeface="Times New Roman" panose="02020603050405020304" pitchFamily="18" charset="0"/>
                <a:cs typeface="Times New Roman" panose="02020603050405020304" pitchFamily="18" charset="0"/>
              </a:rPr>
              <a:t>()</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err="1">
                <a:solidFill>
                  <a:schemeClr val="tx1"/>
                </a:solidFill>
                <a:latin typeface="Times New Roman" panose="02020603050405020304" pitchFamily="18" charset="0"/>
                <a:cs typeface="Times New Roman" panose="02020603050405020304" pitchFamily="18" charset="0"/>
              </a:rPr>
              <a:t>df.loc</a:t>
            </a:r>
            <a:r>
              <a:rPr lang="en-US" sz="3000" dirty="0">
                <a:solidFill>
                  <a:schemeClr val="tx1"/>
                </a:solidFill>
                <a:latin typeface="Times New Roman" panose="02020603050405020304" pitchFamily="18" charset="0"/>
                <a:cs typeface="Times New Roman" panose="02020603050405020304" pitchFamily="18" charset="0"/>
              </a:rPr>
              <a:t>:  #The </a:t>
            </a:r>
            <a:r>
              <a:rPr lang="en-US" sz="3000" dirty="0" err="1">
                <a:solidFill>
                  <a:schemeClr val="tx1"/>
                </a:solidFill>
                <a:latin typeface="Times New Roman" panose="02020603050405020304" pitchFamily="18" charset="0"/>
                <a:cs typeface="Times New Roman" panose="02020603050405020304" pitchFamily="18" charset="0"/>
              </a:rPr>
              <a:t>df.loc</a:t>
            </a:r>
            <a:r>
              <a:rPr lang="en-US" sz="3000" dirty="0">
                <a:solidFill>
                  <a:schemeClr val="tx1"/>
                </a:solidFill>
                <a:latin typeface="Times New Roman" panose="02020603050405020304" pitchFamily="18" charset="0"/>
                <a:cs typeface="Times New Roman" panose="02020603050405020304" pitchFamily="18" charset="0"/>
              </a:rPr>
              <a:t> method is used access, update or set values of specific rows and columns in a </a:t>
            </a:r>
            <a:r>
              <a:rPr lang="en-US" sz="3000" dirty="0" err="1">
                <a:solidFill>
                  <a:schemeClr val="tx1"/>
                </a:solidFill>
                <a:latin typeface="Times New Roman" panose="02020603050405020304" pitchFamily="18" charset="0"/>
                <a:cs typeface="Times New Roman" panose="02020603050405020304" pitchFamily="18" charset="0"/>
              </a:rPr>
              <a:t>DataFrame</a:t>
            </a:r>
            <a:r>
              <a:rPr lang="en-US" sz="3000" dirty="0">
                <a:solidFill>
                  <a:schemeClr val="tx1"/>
                </a:solidFill>
                <a:latin typeface="Times New Roman" panose="02020603050405020304" pitchFamily="18" charset="0"/>
                <a:cs typeface="Times New Roman" panose="02020603050405020304" pitchFamily="18" charset="0"/>
              </a:rPr>
              <a:t>.</a:t>
            </a:r>
          </a:p>
          <a:p>
            <a:pPr algn="just"/>
            <a:r>
              <a:rPr lang="en-US" sz="3000" dirty="0">
                <a:solidFill>
                  <a:schemeClr val="tx1"/>
                </a:solidFill>
                <a:latin typeface="Times New Roman" panose="02020603050405020304" pitchFamily="18" charset="0"/>
                <a:cs typeface="Times New Roman" panose="02020603050405020304" pitchFamily="18" charset="0"/>
              </a:rPr>
              <a:t>For example, </a:t>
            </a:r>
            <a:r>
              <a:rPr lang="en-US" sz="3000" dirty="0" err="1">
                <a:solidFill>
                  <a:schemeClr val="tx1"/>
                </a:solidFill>
                <a:latin typeface="Times New Roman" panose="02020603050405020304" pitchFamily="18" charset="0"/>
                <a:cs typeface="Times New Roman" panose="02020603050405020304" pitchFamily="18" charset="0"/>
              </a:rPr>
              <a:t>df.loc</a:t>
            </a:r>
            <a:r>
              <a:rPr lang="en-US" sz="3000" dirty="0">
                <a:solidFill>
                  <a:schemeClr val="tx1"/>
                </a:solidFill>
                <a:latin typeface="Times New Roman" panose="02020603050405020304" pitchFamily="18" charset="0"/>
                <a:cs typeface="Times New Roman" panose="02020603050405020304" pitchFamily="18" charset="0"/>
              </a:rPr>
              <a:t>[</a:t>
            </a:r>
            <a:r>
              <a:rPr lang="en-US" sz="3000" dirty="0" err="1">
                <a:solidFill>
                  <a:schemeClr val="tx1"/>
                </a:solidFill>
                <a:latin typeface="Times New Roman" panose="02020603050405020304" pitchFamily="18" charset="0"/>
                <a:cs typeface="Times New Roman" panose="02020603050405020304" pitchFamily="18" charset="0"/>
              </a:rPr>
              <a:t>row_label</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column_label</a:t>
            </a:r>
            <a:r>
              <a:rPr lang="en-US" sz="3000" dirty="0">
                <a:solidFill>
                  <a:schemeClr val="tx1"/>
                </a:solidFill>
                <a:latin typeface="Times New Roman" panose="02020603050405020304" pitchFamily="18" charset="0"/>
                <a:cs typeface="Times New Roman" panose="02020603050405020304" pitchFamily="18" charset="0"/>
              </a:rPr>
              <a:t>] = </a:t>
            </a:r>
            <a:r>
              <a:rPr lang="en-US" sz="3000" dirty="0" err="1">
                <a:solidFill>
                  <a:schemeClr val="tx1"/>
                </a:solidFill>
                <a:latin typeface="Times New Roman" panose="02020603050405020304" pitchFamily="18" charset="0"/>
                <a:cs typeface="Times New Roman" panose="02020603050405020304" pitchFamily="18" charset="0"/>
              </a:rPr>
              <a:t>new_value</a:t>
            </a:r>
            <a:r>
              <a:rPr lang="en-US" sz="3000" dirty="0">
                <a:solidFill>
                  <a:schemeClr val="tx1"/>
                </a:solidFill>
                <a:latin typeface="Times New Roman" panose="02020603050405020304" pitchFamily="18" charset="0"/>
                <a:cs typeface="Times New Roman" panose="02020603050405020304" pitchFamily="18" charset="0"/>
              </a:rPr>
              <a:t>.</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2955993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260879" cy="5465618"/>
          </a:xfrm>
        </p:spPr>
        <p:txBody>
          <a:bodyPr>
            <a:normAutofit/>
          </a:bodyPr>
          <a:lstStyle/>
          <a:p>
            <a:pPr algn="just"/>
            <a:r>
              <a:rPr lang="en-US" sz="3000" dirty="0">
                <a:solidFill>
                  <a:schemeClr val="tx1"/>
                </a:solidFill>
                <a:latin typeface="Times New Roman" panose="02020603050405020304" pitchFamily="18" charset="0"/>
                <a:cs typeface="Times New Roman" panose="02020603050405020304" pitchFamily="18" charset="0"/>
              </a:rPr>
              <a:t>Try this out:</a:t>
            </a:r>
          </a:p>
          <a:p>
            <a:pPr algn="just"/>
            <a:r>
              <a:rPr lang="en-US" sz="3000" dirty="0" err="1">
                <a:solidFill>
                  <a:schemeClr val="tx1"/>
                </a:solidFill>
                <a:latin typeface="Times New Roman" panose="02020603050405020304" pitchFamily="18" charset="0"/>
                <a:cs typeface="Times New Roman" panose="02020603050405020304" pitchFamily="18" charset="0"/>
              </a:rPr>
              <a:t>df.loc</a:t>
            </a:r>
            <a:r>
              <a:rPr lang="en-US" sz="3000" dirty="0">
                <a:solidFill>
                  <a:schemeClr val="tx1"/>
                </a:solidFill>
                <a:latin typeface="Times New Roman" panose="02020603050405020304" pitchFamily="18" charset="0"/>
                <a:cs typeface="Times New Roman" panose="02020603050405020304" pitchFamily="18" charset="0"/>
              </a:rPr>
              <a:t>[:,[‘Column 1’, ‘Column 2’]]</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a:solidFill>
                  <a:schemeClr val="tx1"/>
                </a:solidFill>
                <a:latin typeface="Times New Roman" panose="02020603050405020304" pitchFamily="18" charset="0"/>
                <a:cs typeface="Times New Roman" panose="02020603050405020304" pitchFamily="18" charset="0"/>
              </a:rPr>
              <a:t>You can also try using all the columns and only specific rows.</a:t>
            </a:r>
          </a:p>
          <a:p>
            <a:pPr algn="just"/>
            <a:r>
              <a:rPr lang="en-US" sz="3000" dirty="0">
                <a:solidFill>
                  <a:schemeClr val="tx1"/>
                </a:solidFill>
                <a:latin typeface="Times New Roman" panose="02020603050405020304" pitchFamily="18" charset="0"/>
                <a:cs typeface="Times New Roman" panose="02020603050405020304" pitchFamily="18" charset="0"/>
              </a:rPr>
              <a:t>You can also select multiple number of rows and columns.</a:t>
            </a:r>
          </a:p>
          <a:p>
            <a:pPr algn="just"/>
            <a:r>
              <a:rPr lang="en-US" sz="3000" dirty="0" err="1">
                <a:solidFill>
                  <a:schemeClr val="tx1"/>
                </a:solidFill>
                <a:latin typeface="Times New Roman" panose="02020603050405020304" pitchFamily="18" charset="0"/>
                <a:cs typeface="Times New Roman" panose="02020603050405020304" pitchFamily="18" charset="0"/>
              </a:rPr>
              <a:t>df.loc</a:t>
            </a:r>
            <a:r>
              <a:rPr lang="en-US" sz="3000" dirty="0">
                <a:solidFill>
                  <a:schemeClr val="tx1"/>
                </a:solidFill>
                <a:latin typeface="Times New Roman" panose="02020603050405020304" pitchFamily="18" charset="0"/>
                <a:cs typeface="Times New Roman" panose="02020603050405020304" pitchFamily="18" charset="0"/>
              </a:rPr>
              <a:t>[[row1,row2], [‘column1, column2]]</a:t>
            </a:r>
          </a:p>
          <a:p>
            <a:pPr algn="just"/>
            <a:endParaRPr lang="en-US" sz="25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6050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2182" y="1055802"/>
            <a:ext cx="10807635" cy="3893271"/>
          </a:xfrm>
        </p:spPr>
        <p:txBody>
          <a:bodyPr>
            <a:normAutofit/>
          </a:bodyPr>
          <a:lstStyle/>
          <a:p>
            <a:pPr algn="just"/>
            <a:r>
              <a:rPr lang="en-US" sz="3000" dirty="0">
                <a:solidFill>
                  <a:schemeClr val="tx1"/>
                </a:solidFill>
                <a:latin typeface="Times New Roman" panose="02020603050405020304" pitchFamily="18" charset="0"/>
                <a:cs typeface="Times New Roman" panose="02020603050405020304" pitchFamily="18" charset="0"/>
              </a:rPr>
              <a:t>One can also specify different conditions using </a:t>
            </a:r>
            <a:r>
              <a:rPr lang="en-US" sz="3000" dirty="0" err="1">
                <a:solidFill>
                  <a:schemeClr val="tx1"/>
                </a:solidFill>
                <a:latin typeface="Times New Roman" panose="02020603050405020304" pitchFamily="18" charset="0"/>
                <a:cs typeface="Times New Roman" panose="02020603050405020304" pitchFamily="18" charset="0"/>
              </a:rPr>
              <a:t>df.loc</a:t>
            </a:r>
            <a:r>
              <a:rPr lang="en-US" sz="3000" dirty="0">
                <a:solidFill>
                  <a:schemeClr val="tx1"/>
                </a:solidFill>
                <a:latin typeface="Times New Roman" panose="02020603050405020304" pitchFamily="18" charset="0"/>
                <a:cs typeface="Times New Roman" panose="02020603050405020304" pitchFamily="18" charset="0"/>
              </a:rPr>
              <a:t> method.</a:t>
            </a:r>
          </a:p>
          <a:p>
            <a:pPr algn="just"/>
            <a:r>
              <a:rPr lang="en-US" sz="3000" dirty="0" err="1">
                <a:solidFill>
                  <a:schemeClr val="tx1"/>
                </a:solidFill>
                <a:latin typeface="Times New Roman" panose="02020603050405020304" pitchFamily="18" charset="0"/>
                <a:cs typeface="Times New Roman" panose="02020603050405020304" pitchFamily="18" charset="0"/>
              </a:rPr>
              <a:t>df.loc</a:t>
            </a:r>
            <a:r>
              <a:rPr lang="en-US" sz="3000" dirty="0">
                <a:solidFill>
                  <a:schemeClr val="tx1"/>
                </a:solidFill>
                <a:latin typeface="Times New Roman" panose="02020603050405020304" pitchFamily="18" charset="0"/>
                <a:cs typeface="Times New Roman" panose="02020603050405020304" pitchFamily="18" charset="0"/>
              </a:rPr>
              <a:t>[(</a:t>
            </a:r>
            <a:r>
              <a:rPr lang="en-US" sz="3000" dirty="0" err="1">
                <a:solidFill>
                  <a:schemeClr val="tx1"/>
                </a:solidFill>
                <a:latin typeface="Times New Roman" panose="02020603050405020304" pitchFamily="18" charset="0"/>
                <a:cs typeface="Times New Roman" panose="02020603050405020304" pitchFamily="18" charset="0"/>
              </a:rPr>
              <a:t>df</a:t>
            </a:r>
            <a:r>
              <a:rPr lang="en-US" sz="3000" dirty="0">
                <a:solidFill>
                  <a:schemeClr val="tx1"/>
                </a:solidFill>
                <a:latin typeface="Times New Roman" panose="02020603050405020304" pitchFamily="18" charset="0"/>
                <a:cs typeface="Times New Roman" panose="02020603050405020304" pitchFamily="18" charset="0"/>
              </a:rPr>
              <a:t>[‘Column Name1’]&gt;a) &amp; (</a:t>
            </a:r>
            <a:r>
              <a:rPr lang="en-US" sz="3000" dirty="0" err="1">
                <a:solidFill>
                  <a:schemeClr val="tx1"/>
                </a:solidFill>
                <a:latin typeface="Times New Roman" panose="02020603050405020304" pitchFamily="18" charset="0"/>
                <a:cs typeface="Times New Roman" panose="02020603050405020304" pitchFamily="18" charset="0"/>
              </a:rPr>
              <a:t>df</a:t>
            </a:r>
            <a:r>
              <a:rPr lang="en-US" sz="3000" dirty="0">
                <a:solidFill>
                  <a:schemeClr val="tx1"/>
                </a:solidFill>
                <a:latin typeface="Times New Roman" panose="02020603050405020304" pitchFamily="18" charset="0"/>
                <a:cs typeface="Times New Roman" panose="02020603050405020304" pitchFamily="18" charset="0"/>
              </a:rPr>
              <a:t>[‘Column Name2’]&gt;b)]</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a:solidFill>
                  <a:schemeClr val="tx1"/>
                </a:solidFill>
                <a:latin typeface="Times New Roman" panose="02020603050405020304" pitchFamily="18" charset="0"/>
                <a:cs typeface="Times New Roman" panose="02020603050405020304" pitchFamily="18" charset="0"/>
              </a:rPr>
              <a:t>Where a and be can be any numbers, just like checking conditions for if-else. </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a:solidFill>
                  <a:schemeClr val="tx1"/>
                </a:solidFill>
                <a:latin typeface="Times New Roman" panose="02020603050405020304" pitchFamily="18" charset="0"/>
                <a:cs typeface="Times New Roman" panose="02020603050405020304" pitchFamily="18" charset="0"/>
              </a:rPr>
              <a:t>Now we will learn about </a:t>
            </a:r>
            <a:r>
              <a:rPr lang="en-US" sz="3000" dirty="0" err="1">
                <a:solidFill>
                  <a:schemeClr val="tx1"/>
                </a:solidFill>
                <a:latin typeface="Times New Roman" panose="02020603050405020304" pitchFamily="18" charset="0"/>
                <a:cs typeface="Times New Roman" panose="02020603050405020304" pitchFamily="18" charset="0"/>
              </a:rPr>
              <a:t>df.iloc</a:t>
            </a:r>
            <a:r>
              <a:rPr lang="en-US" sz="30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579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556" y="611909"/>
            <a:ext cx="10824297" cy="5779655"/>
          </a:xfrm>
        </p:spPr>
        <p:txBody>
          <a:bodyPr>
            <a:normAutofit/>
          </a:bodyPr>
          <a:lstStyle/>
          <a:p>
            <a:pPr algn="just"/>
            <a:r>
              <a:rPr lang="en-US" sz="3000" dirty="0" err="1">
                <a:solidFill>
                  <a:schemeClr val="tx1"/>
                </a:solidFill>
                <a:latin typeface="Times New Roman" panose="02020603050405020304" pitchFamily="18" charset="0"/>
                <a:cs typeface="Times New Roman" panose="02020603050405020304" pitchFamily="18" charset="0"/>
              </a:rPr>
              <a:t>loc</a:t>
            </a:r>
            <a:r>
              <a:rPr lang="en-US" sz="3000" dirty="0">
                <a:solidFill>
                  <a:schemeClr val="tx1"/>
                </a:solidFill>
                <a:latin typeface="Times New Roman" panose="02020603050405020304" pitchFamily="18" charset="0"/>
                <a:cs typeface="Times New Roman" panose="02020603050405020304" pitchFamily="18" charset="0"/>
              </a:rPr>
              <a:t> is a label-based method that can be used to select rows and columns by their labels or </a:t>
            </a:r>
            <a:r>
              <a:rPr lang="en-US" sz="3000" dirty="0" err="1">
                <a:solidFill>
                  <a:schemeClr val="tx1"/>
                </a:solidFill>
                <a:latin typeface="Times New Roman" panose="02020603050405020304" pitchFamily="18" charset="0"/>
                <a:cs typeface="Times New Roman" panose="02020603050405020304" pitchFamily="18" charset="0"/>
              </a:rPr>
              <a:t>boolean</a:t>
            </a:r>
            <a:r>
              <a:rPr lang="en-US" sz="3000" dirty="0">
                <a:solidFill>
                  <a:schemeClr val="tx1"/>
                </a:solidFill>
                <a:latin typeface="Times New Roman" panose="02020603050405020304" pitchFamily="18" charset="0"/>
                <a:cs typeface="Times New Roman" panose="02020603050405020304" pitchFamily="18" charset="0"/>
              </a:rPr>
              <a:t> arrays.</a:t>
            </a:r>
          </a:p>
          <a:p>
            <a:pPr algn="just"/>
            <a:r>
              <a:rPr lang="en-US" sz="3000" dirty="0" err="1">
                <a:solidFill>
                  <a:schemeClr val="tx1"/>
                </a:solidFill>
                <a:latin typeface="Times New Roman" panose="02020603050405020304" pitchFamily="18" charset="0"/>
                <a:cs typeface="Times New Roman" panose="02020603050405020304" pitchFamily="18" charset="0"/>
              </a:rPr>
              <a:t>df.loc</a:t>
            </a:r>
            <a:r>
              <a:rPr lang="en-US" sz="3000" dirty="0">
                <a:solidFill>
                  <a:schemeClr val="tx1"/>
                </a:solidFill>
                <a:latin typeface="Times New Roman" panose="02020603050405020304" pitchFamily="18" charset="0"/>
                <a:cs typeface="Times New Roman" panose="02020603050405020304" pitchFamily="18" charset="0"/>
              </a:rPr>
              <a:t>[</a:t>
            </a:r>
            <a:r>
              <a:rPr lang="en-US" sz="3000" dirty="0" err="1">
                <a:solidFill>
                  <a:schemeClr val="tx1"/>
                </a:solidFill>
                <a:latin typeface="Times New Roman" panose="02020603050405020304" pitchFamily="18" charset="0"/>
                <a:cs typeface="Times New Roman" panose="02020603050405020304" pitchFamily="18" charset="0"/>
              </a:rPr>
              <a:t>row_selection</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column_selection</a:t>
            </a:r>
            <a:r>
              <a:rPr lang="en-US" sz="3000" dirty="0">
                <a:solidFill>
                  <a:schemeClr val="tx1"/>
                </a:solidFill>
                <a:latin typeface="Times New Roman" panose="02020603050405020304" pitchFamily="18" charset="0"/>
                <a:cs typeface="Times New Roman" panose="02020603050405020304" pitchFamily="18" charset="0"/>
              </a:rPr>
              <a:t>]</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err="1">
                <a:solidFill>
                  <a:schemeClr val="tx1"/>
                </a:solidFill>
                <a:latin typeface="Times New Roman" panose="02020603050405020304" pitchFamily="18" charset="0"/>
                <a:cs typeface="Times New Roman" panose="02020603050405020304" pitchFamily="18" charset="0"/>
              </a:rPr>
              <a:t>iloc</a:t>
            </a:r>
            <a:r>
              <a:rPr lang="en-US" sz="3000" dirty="0">
                <a:solidFill>
                  <a:schemeClr val="tx1"/>
                </a:solidFill>
                <a:latin typeface="Times New Roman" panose="02020603050405020304" pitchFamily="18" charset="0"/>
                <a:cs typeface="Times New Roman" panose="02020603050405020304" pitchFamily="18" charset="0"/>
              </a:rPr>
              <a:t> is an integer-based method that can be used to select rows and columns by their integer index.</a:t>
            </a:r>
          </a:p>
          <a:p>
            <a:pPr algn="just"/>
            <a:r>
              <a:rPr lang="en-US" sz="3000" dirty="0" err="1">
                <a:solidFill>
                  <a:schemeClr val="tx1"/>
                </a:solidFill>
                <a:latin typeface="Times New Roman" panose="02020603050405020304" pitchFamily="18" charset="0"/>
                <a:cs typeface="Times New Roman" panose="02020603050405020304" pitchFamily="18" charset="0"/>
              </a:rPr>
              <a:t>df.iloc</a:t>
            </a:r>
            <a:r>
              <a:rPr lang="en-US" sz="3000" dirty="0">
                <a:solidFill>
                  <a:schemeClr val="tx1"/>
                </a:solidFill>
                <a:latin typeface="Times New Roman" panose="02020603050405020304" pitchFamily="18" charset="0"/>
                <a:cs typeface="Times New Roman" panose="02020603050405020304" pitchFamily="18" charset="0"/>
              </a:rPr>
              <a:t>[</a:t>
            </a:r>
            <a:r>
              <a:rPr lang="en-US" sz="3000" dirty="0" err="1">
                <a:solidFill>
                  <a:schemeClr val="tx1"/>
                </a:solidFill>
                <a:latin typeface="Times New Roman" panose="02020603050405020304" pitchFamily="18" charset="0"/>
                <a:cs typeface="Times New Roman" panose="02020603050405020304" pitchFamily="18" charset="0"/>
              </a:rPr>
              <a:t>row_index</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column_index</a:t>
            </a:r>
            <a:r>
              <a:rPr lang="en-US" sz="3000" dirty="0">
                <a:solidFill>
                  <a:schemeClr val="tx1"/>
                </a:solidFill>
                <a:latin typeface="Times New Roman" panose="02020603050405020304" pitchFamily="18" charset="0"/>
                <a:cs typeface="Times New Roman" panose="02020603050405020304" pitchFamily="18" charset="0"/>
              </a:rPr>
              <a:t>]</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err="1">
                <a:solidFill>
                  <a:schemeClr val="tx1"/>
                </a:solidFill>
                <a:latin typeface="Times New Roman" panose="02020603050405020304" pitchFamily="18" charset="0"/>
                <a:cs typeface="Times New Roman" panose="02020603050405020304" pitchFamily="18" charset="0"/>
              </a:rPr>
              <a:t>df.iloc</a:t>
            </a:r>
            <a:r>
              <a:rPr lang="en-US" sz="3000" dirty="0">
                <a:solidFill>
                  <a:schemeClr val="tx1"/>
                </a:solidFill>
                <a:latin typeface="Times New Roman" panose="02020603050405020304" pitchFamily="18" charset="0"/>
                <a:cs typeface="Times New Roman" panose="02020603050405020304" pitchFamily="18" charset="0"/>
              </a:rPr>
              <a:t>[0,3] : Try this out</a:t>
            </a:r>
          </a:p>
          <a:p>
            <a:pPr algn="just"/>
            <a:endParaRPr lang="en-US" dirty="0"/>
          </a:p>
        </p:txBody>
      </p:sp>
    </p:spTree>
    <p:extLst>
      <p:ext uri="{BB962C8B-B14F-4D97-AF65-F5344CB8AC3E}">
        <p14:creationId xmlns:p14="http://schemas.microsoft.com/office/powerpoint/2010/main" val="2381204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764" y="549563"/>
            <a:ext cx="11231417" cy="6308437"/>
          </a:xfrm>
        </p:spPr>
        <p:txBody>
          <a:bodyPr>
            <a:normAutofit/>
          </a:bodyPr>
          <a:lstStyle/>
          <a:p>
            <a:pPr algn="just"/>
            <a:r>
              <a:rPr lang="en-US" sz="2800" b="1" dirty="0">
                <a:solidFill>
                  <a:schemeClr val="tx1"/>
                </a:solidFill>
                <a:latin typeface="Times New Roman" panose="02020603050405020304" pitchFamily="18" charset="0"/>
                <a:cs typeface="Times New Roman" panose="02020603050405020304" pitchFamily="18" charset="0"/>
              </a:rPr>
              <a:t>Pandas - Cleaning Empty Cells:</a:t>
            </a:r>
          </a:p>
          <a:p>
            <a:pPr marL="0" indent="0" algn="just">
              <a:buNone/>
            </a:pPr>
            <a:endParaRPr lang="en-US" sz="2800" b="1" dirty="0">
              <a:solidFill>
                <a:schemeClr val="tx1"/>
              </a:solidFill>
              <a:latin typeface="Times New Roman" panose="02020603050405020304" pitchFamily="18" charset="0"/>
              <a:cs typeface="Times New Roman" panose="02020603050405020304" pitchFamily="18" charset="0"/>
            </a:endParaRPr>
          </a:p>
          <a:p>
            <a:pPr algn="just"/>
            <a:r>
              <a:rPr lang="en-US" sz="2800" dirty="0">
                <a:solidFill>
                  <a:schemeClr val="tx1"/>
                </a:solidFill>
                <a:latin typeface="Times New Roman" panose="02020603050405020304" pitchFamily="18" charset="0"/>
                <a:cs typeface="Times New Roman" panose="02020603050405020304" pitchFamily="18" charset="0"/>
              </a:rPr>
              <a:t>Removing Rows: One approach to handling empty cells in a dataset is to remove the entire rows that contain those empty cells. This means that if any cell in a row is empty or contains missing data, the entire row is dropped from the dataset.</a:t>
            </a:r>
          </a:p>
          <a:p>
            <a:pPr algn="just"/>
            <a:r>
              <a:rPr lang="en-US" sz="2800" dirty="0" err="1">
                <a:solidFill>
                  <a:schemeClr val="tx1"/>
                </a:solidFill>
                <a:latin typeface="Times New Roman" panose="02020603050405020304" pitchFamily="18" charset="0"/>
                <a:cs typeface="Times New Roman" panose="02020603050405020304" pitchFamily="18" charset="0"/>
              </a:rPr>
              <a:t>df.dropna</a:t>
            </a:r>
            <a:r>
              <a:rPr lang="en-US" sz="2800" dirty="0">
                <a:solidFill>
                  <a:schemeClr val="tx1"/>
                </a:solidFill>
                <a:latin typeface="Times New Roman" panose="02020603050405020304" pitchFamily="18" charset="0"/>
                <a:cs typeface="Times New Roman" panose="02020603050405020304" pitchFamily="18" charset="0"/>
              </a:rPr>
              <a:t>()</a:t>
            </a:r>
          </a:p>
          <a:p>
            <a:pPr algn="just"/>
            <a:r>
              <a:rPr lang="en-US" sz="2800" dirty="0">
                <a:solidFill>
                  <a:schemeClr val="tx1"/>
                </a:solidFill>
                <a:latin typeface="Times New Roman" panose="02020603050405020304" pitchFamily="18" charset="0"/>
                <a:cs typeface="Times New Roman" panose="02020603050405020304" pitchFamily="18" charset="0"/>
              </a:rPr>
              <a:t>By default, the </a:t>
            </a:r>
            <a:r>
              <a:rPr lang="en-US" sz="2800" dirty="0" err="1">
                <a:solidFill>
                  <a:schemeClr val="tx1"/>
                </a:solidFill>
                <a:latin typeface="Times New Roman" panose="02020603050405020304" pitchFamily="18" charset="0"/>
                <a:cs typeface="Times New Roman" panose="02020603050405020304" pitchFamily="18" charset="0"/>
              </a:rPr>
              <a:t>dropna</a:t>
            </a:r>
            <a:r>
              <a:rPr lang="en-US" sz="2800" dirty="0">
                <a:solidFill>
                  <a:schemeClr val="tx1"/>
                </a:solidFill>
                <a:latin typeface="Times New Roman" panose="02020603050405020304" pitchFamily="18" charset="0"/>
                <a:cs typeface="Times New Roman" panose="02020603050405020304" pitchFamily="18" charset="0"/>
              </a:rPr>
              <a:t>() method returns a new </a:t>
            </a:r>
            <a:r>
              <a:rPr lang="en-US" sz="2800" dirty="0" err="1">
                <a:solidFill>
                  <a:schemeClr val="tx1"/>
                </a:solidFill>
                <a:latin typeface="Times New Roman" panose="02020603050405020304" pitchFamily="18" charset="0"/>
                <a:cs typeface="Times New Roman" panose="02020603050405020304" pitchFamily="18" charset="0"/>
              </a:rPr>
              <a:t>DataFrame</a:t>
            </a:r>
            <a:r>
              <a:rPr lang="en-US" sz="2800" dirty="0">
                <a:solidFill>
                  <a:schemeClr val="tx1"/>
                </a:solidFill>
                <a:latin typeface="Times New Roman" panose="02020603050405020304" pitchFamily="18" charset="0"/>
                <a:cs typeface="Times New Roman" panose="02020603050405020304" pitchFamily="18" charset="0"/>
              </a:rPr>
              <a:t>, and will not change the original.</a:t>
            </a:r>
          </a:p>
          <a:p>
            <a:pPr algn="just"/>
            <a:r>
              <a:rPr lang="en-US" sz="2800" dirty="0">
                <a:solidFill>
                  <a:schemeClr val="tx1"/>
                </a:solidFill>
                <a:latin typeface="Times New Roman" panose="02020603050405020304" pitchFamily="18" charset="0"/>
                <a:cs typeface="Times New Roman" panose="02020603050405020304" pitchFamily="18" charset="0"/>
              </a:rPr>
              <a:t>If you want to change the original </a:t>
            </a:r>
            <a:r>
              <a:rPr lang="en-US" sz="2800" dirty="0" err="1">
                <a:solidFill>
                  <a:schemeClr val="tx1"/>
                </a:solidFill>
                <a:latin typeface="Times New Roman" panose="02020603050405020304" pitchFamily="18" charset="0"/>
                <a:cs typeface="Times New Roman" panose="02020603050405020304" pitchFamily="18" charset="0"/>
              </a:rPr>
              <a:t>DataFrame</a:t>
            </a:r>
            <a:r>
              <a:rPr lang="en-US" sz="2800" dirty="0">
                <a:solidFill>
                  <a:schemeClr val="tx1"/>
                </a:solidFill>
                <a:latin typeface="Times New Roman" panose="02020603050405020304" pitchFamily="18" charset="0"/>
                <a:cs typeface="Times New Roman" panose="02020603050405020304" pitchFamily="18" charset="0"/>
              </a:rPr>
              <a:t>, use the </a:t>
            </a:r>
            <a:r>
              <a:rPr lang="en-US" sz="2800" dirty="0" err="1">
                <a:solidFill>
                  <a:schemeClr val="tx1"/>
                </a:solidFill>
                <a:latin typeface="Times New Roman" panose="02020603050405020304" pitchFamily="18" charset="0"/>
                <a:cs typeface="Times New Roman" panose="02020603050405020304" pitchFamily="18" charset="0"/>
              </a:rPr>
              <a:t>inplace</a:t>
            </a:r>
            <a:r>
              <a:rPr lang="en-US" sz="2800" dirty="0">
                <a:solidFill>
                  <a:schemeClr val="tx1"/>
                </a:solidFill>
                <a:latin typeface="Times New Roman" panose="02020603050405020304" pitchFamily="18" charset="0"/>
                <a:cs typeface="Times New Roman" panose="02020603050405020304" pitchFamily="18" charset="0"/>
              </a:rPr>
              <a:t> = True argument.</a:t>
            </a:r>
          </a:p>
          <a:p>
            <a:pPr algn="just"/>
            <a:r>
              <a:rPr lang="en-US" sz="2800" dirty="0" err="1">
                <a:solidFill>
                  <a:schemeClr val="tx1"/>
                </a:solidFill>
                <a:latin typeface="Times New Roman" panose="02020603050405020304" pitchFamily="18" charset="0"/>
                <a:cs typeface="Times New Roman" panose="02020603050405020304" pitchFamily="18" charset="0"/>
              </a:rPr>
              <a:t>df.dropna</a:t>
            </a:r>
            <a:r>
              <a:rPr lang="en-US" sz="2800" dirty="0">
                <a:solidFill>
                  <a:schemeClr val="tx1"/>
                </a:solidFill>
                <a:latin typeface="Times New Roman" panose="02020603050405020304" pitchFamily="18" charset="0"/>
                <a:cs typeface="Times New Roman" panose="02020603050405020304" pitchFamily="18" charset="0"/>
              </a:rPr>
              <a:t>(</a:t>
            </a:r>
            <a:r>
              <a:rPr lang="en-US" sz="2800" dirty="0" err="1">
                <a:solidFill>
                  <a:schemeClr val="tx1"/>
                </a:solidFill>
                <a:latin typeface="Times New Roman" panose="02020603050405020304" pitchFamily="18" charset="0"/>
                <a:cs typeface="Times New Roman" panose="02020603050405020304" pitchFamily="18" charset="0"/>
              </a:rPr>
              <a:t>inplace</a:t>
            </a:r>
            <a:r>
              <a:rPr lang="en-US" sz="2800" dirty="0">
                <a:solidFill>
                  <a:schemeClr val="tx1"/>
                </a:solidFill>
                <a:latin typeface="Times New Roman" panose="02020603050405020304" pitchFamily="18" charset="0"/>
                <a:cs typeface="Times New Roman" panose="02020603050405020304" pitchFamily="18" charset="0"/>
              </a:rPr>
              <a:t>=True)</a:t>
            </a:r>
          </a:p>
          <a:p>
            <a:pPr algn="just"/>
            <a:endParaRPr lang="en-US" dirty="0"/>
          </a:p>
          <a:p>
            <a:pPr algn="just"/>
            <a:endParaRPr lang="en-US" dirty="0"/>
          </a:p>
        </p:txBody>
      </p:sp>
    </p:spTree>
    <p:extLst>
      <p:ext uri="{BB962C8B-B14F-4D97-AF65-F5344CB8AC3E}">
        <p14:creationId xmlns:p14="http://schemas.microsoft.com/office/powerpoint/2010/main" val="3795580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666" y="491837"/>
            <a:ext cx="10270115" cy="5825836"/>
          </a:xfrm>
        </p:spPr>
        <p:txBody>
          <a:bodyPr>
            <a:noAutofit/>
          </a:bodyPr>
          <a:lstStyle/>
          <a:p>
            <a:pPr algn="just"/>
            <a:r>
              <a:rPr lang="en-US" sz="2800" b="1" dirty="0">
                <a:solidFill>
                  <a:schemeClr val="tx1"/>
                </a:solidFill>
                <a:latin typeface="Times New Roman" panose="02020603050405020304" pitchFamily="18" charset="0"/>
                <a:cs typeface="Times New Roman" panose="02020603050405020304" pitchFamily="18" charset="0"/>
              </a:rPr>
              <a:t>The </a:t>
            </a:r>
            <a:r>
              <a:rPr lang="en-US" sz="2800" b="1" dirty="0" err="1">
                <a:solidFill>
                  <a:schemeClr val="tx1"/>
                </a:solidFill>
                <a:latin typeface="Times New Roman" panose="02020603050405020304" pitchFamily="18" charset="0"/>
                <a:cs typeface="Times New Roman" panose="02020603050405020304" pitchFamily="18" charset="0"/>
              </a:rPr>
              <a:t>inplace</a:t>
            </a:r>
            <a:r>
              <a:rPr lang="en-US" sz="2800" b="1" dirty="0">
                <a:solidFill>
                  <a:schemeClr val="tx1"/>
                </a:solidFill>
                <a:latin typeface="Times New Roman" panose="02020603050405020304" pitchFamily="18" charset="0"/>
                <a:cs typeface="Times New Roman" panose="02020603050405020304" pitchFamily="18" charset="0"/>
              </a:rPr>
              <a:t> argument: </a:t>
            </a:r>
          </a:p>
          <a:p>
            <a:pPr algn="just"/>
            <a:r>
              <a:rPr lang="en-US" sz="2800" dirty="0">
                <a:solidFill>
                  <a:schemeClr val="tx1"/>
                </a:solidFill>
                <a:latin typeface="Times New Roman" panose="02020603050405020304" pitchFamily="18" charset="0"/>
                <a:cs typeface="Times New Roman" panose="02020603050405020304" pitchFamily="18" charset="0"/>
              </a:rPr>
              <a:t>It is a parameter in pandas functions that specifies whether the operation should modify the original object (</a:t>
            </a:r>
            <a:r>
              <a:rPr lang="en-US" sz="2800" dirty="0" err="1">
                <a:solidFill>
                  <a:schemeClr val="tx1"/>
                </a:solidFill>
                <a:latin typeface="Times New Roman" panose="02020603050405020304" pitchFamily="18" charset="0"/>
                <a:cs typeface="Times New Roman" panose="02020603050405020304" pitchFamily="18" charset="0"/>
              </a:rPr>
              <a:t>DataFrame</a:t>
            </a:r>
            <a:r>
              <a:rPr lang="en-US" sz="2800" dirty="0">
                <a:solidFill>
                  <a:schemeClr val="tx1"/>
                </a:solidFill>
                <a:latin typeface="Times New Roman" panose="02020603050405020304" pitchFamily="18" charset="0"/>
                <a:cs typeface="Times New Roman" panose="02020603050405020304" pitchFamily="18" charset="0"/>
              </a:rPr>
              <a:t>, Series, etc.) in place or return a new object with the desired changes.</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algn="just"/>
            <a:r>
              <a:rPr lang="en-US" sz="2800" dirty="0">
                <a:solidFill>
                  <a:schemeClr val="tx1"/>
                </a:solidFill>
                <a:latin typeface="Times New Roman" panose="02020603050405020304" pitchFamily="18" charset="0"/>
                <a:cs typeface="Times New Roman" panose="02020603050405020304" pitchFamily="18" charset="0"/>
              </a:rPr>
              <a:t>Another way of dealing with empty cells is to insert a new value instead.</a:t>
            </a:r>
          </a:p>
          <a:p>
            <a:pPr algn="just"/>
            <a:r>
              <a:rPr lang="en-US" sz="2800" dirty="0">
                <a:solidFill>
                  <a:schemeClr val="tx1"/>
                </a:solidFill>
                <a:latin typeface="Times New Roman" panose="02020603050405020304" pitchFamily="18" charset="0"/>
                <a:cs typeface="Times New Roman" panose="02020603050405020304" pitchFamily="18" charset="0"/>
              </a:rPr>
              <a:t>This way you do not have to delete entire rows just because of some empty cells.</a:t>
            </a:r>
          </a:p>
          <a:p>
            <a:pPr algn="just"/>
            <a:r>
              <a:rPr lang="en-US" sz="2800" dirty="0">
                <a:solidFill>
                  <a:schemeClr val="tx1"/>
                </a:solidFill>
                <a:latin typeface="Times New Roman" panose="02020603050405020304" pitchFamily="18" charset="0"/>
                <a:cs typeface="Times New Roman" panose="02020603050405020304" pitchFamily="18" charset="0"/>
              </a:rPr>
              <a:t>The </a:t>
            </a:r>
            <a:r>
              <a:rPr lang="en-US" sz="2800" dirty="0" err="1">
                <a:solidFill>
                  <a:schemeClr val="tx1"/>
                </a:solidFill>
                <a:latin typeface="Times New Roman" panose="02020603050405020304" pitchFamily="18" charset="0"/>
                <a:cs typeface="Times New Roman" panose="02020603050405020304" pitchFamily="18" charset="0"/>
              </a:rPr>
              <a:t>fillna</a:t>
            </a:r>
            <a:r>
              <a:rPr lang="en-US" sz="2800" dirty="0">
                <a:solidFill>
                  <a:schemeClr val="tx1"/>
                </a:solidFill>
                <a:latin typeface="Times New Roman" panose="02020603050405020304" pitchFamily="18" charset="0"/>
                <a:cs typeface="Times New Roman" panose="02020603050405020304" pitchFamily="18" charset="0"/>
              </a:rPr>
              <a:t>() method allows us to replace empty cells with a value:</a:t>
            </a:r>
          </a:p>
        </p:txBody>
      </p:sp>
    </p:spTree>
    <p:extLst>
      <p:ext uri="{BB962C8B-B14F-4D97-AF65-F5344CB8AC3E}">
        <p14:creationId xmlns:p14="http://schemas.microsoft.com/office/powerpoint/2010/main" val="2759847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7309" y="785091"/>
            <a:ext cx="10760364" cy="5938982"/>
          </a:xfrm>
        </p:spPr>
        <p:txBody>
          <a:bodyPr>
            <a:normAutofit/>
          </a:bodyPr>
          <a:lstStyle/>
          <a:p>
            <a:pPr algn="just"/>
            <a:r>
              <a:rPr lang="en-US" sz="2800" dirty="0" err="1">
                <a:solidFill>
                  <a:schemeClr val="tx1"/>
                </a:solidFill>
                <a:latin typeface="Times New Roman" panose="02020603050405020304" pitchFamily="18" charset="0"/>
                <a:cs typeface="Times New Roman" panose="02020603050405020304" pitchFamily="18" charset="0"/>
              </a:rPr>
              <a:t>df.fillna</a:t>
            </a:r>
            <a:r>
              <a:rPr lang="en-US" sz="2800" dirty="0">
                <a:solidFill>
                  <a:schemeClr val="tx1"/>
                </a:solidFill>
                <a:latin typeface="Times New Roman" panose="02020603050405020304" pitchFamily="18" charset="0"/>
                <a:cs typeface="Times New Roman" panose="02020603050405020304" pitchFamily="18" charset="0"/>
              </a:rPr>
              <a:t>(</a:t>
            </a:r>
            <a:r>
              <a:rPr lang="en-US" sz="2800" dirty="0" err="1">
                <a:solidFill>
                  <a:schemeClr val="tx1"/>
                </a:solidFill>
                <a:latin typeface="Times New Roman" panose="02020603050405020304" pitchFamily="18" charset="0"/>
                <a:cs typeface="Times New Roman" panose="02020603050405020304" pitchFamily="18" charset="0"/>
              </a:rPr>
              <a:t>anynumber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inplace</a:t>
            </a:r>
            <a:r>
              <a:rPr lang="en-US" sz="2800" dirty="0">
                <a:solidFill>
                  <a:schemeClr val="tx1"/>
                </a:solidFill>
                <a:latin typeface="Times New Roman" panose="02020603050405020304" pitchFamily="18" charset="0"/>
                <a:cs typeface="Times New Roman" panose="02020603050405020304" pitchFamily="18" charset="0"/>
              </a:rPr>
              <a:t>=True)</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algn="just"/>
            <a:r>
              <a:rPr lang="en-US" sz="2800" b="1" dirty="0">
                <a:solidFill>
                  <a:schemeClr val="tx1"/>
                </a:solidFill>
                <a:latin typeface="Times New Roman" panose="02020603050405020304" pitchFamily="18" charset="0"/>
                <a:cs typeface="Times New Roman" panose="02020603050405020304" pitchFamily="18" charset="0"/>
              </a:rPr>
              <a:t>Replace Only For Specified Columns:</a:t>
            </a:r>
          </a:p>
          <a:p>
            <a:pPr algn="just"/>
            <a:r>
              <a:rPr lang="en-US" sz="2800" dirty="0">
                <a:solidFill>
                  <a:schemeClr val="tx1"/>
                </a:solidFill>
                <a:latin typeface="Times New Roman" panose="02020603050405020304" pitchFamily="18" charset="0"/>
                <a:cs typeface="Times New Roman" panose="02020603050405020304" pitchFamily="18" charset="0"/>
              </a:rPr>
              <a:t>To only replace empty values for one column, specify the column name for the </a:t>
            </a:r>
            <a:r>
              <a:rPr lang="en-US" sz="2800" dirty="0" err="1">
                <a:solidFill>
                  <a:schemeClr val="tx1"/>
                </a:solidFill>
                <a:latin typeface="Times New Roman" panose="02020603050405020304" pitchFamily="18" charset="0"/>
                <a:cs typeface="Times New Roman" panose="02020603050405020304" pitchFamily="18" charset="0"/>
              </a:rPr>
              <a:t>DataFrame</a:t>
            </a:r>
            <a:r>
              <a:rPr lang="en-US" sz="2800" dirty="0">
                <a:solidFill>
                  <a:schemeClr val="tx1"/>
                </a:solidFill>
                <a:latin typeface="Times New Roman" panose="02020603050405020304" pitchFamily="18" charset="0"/>
                <a:cs typeface="Times New Roman" panose="02020603050405020304" pitchFamily="18" charset="0"/>
              </a:rPr>
              <a:t>.</a:t>
            </a:r>
          </a:p>
          <a:p>
            <a:pPr algn="just"/>
            <a:r>
              <a:rPr lang="en-US" sz="2800" dirty="0" err="1">
                <a:solidFill>
                  <a:schemeClr val="tx1"/>
                </a:solidFill>
                <a:latin typeface="Times New Roman" panose="02020603050405020304" pitchFamily="18" charset="0"/>
                <a:cs typeface="Times New Roman" panose="02020603050405020304" pitchFamily="18" charset="0"/>
              </a:rPr>
              <a:t>df</a:t>
            </a:r>
            <a:r>
              <a:rPr lang="en-US" sz="2800" dirty="0">
                <a:solidFill>
                  <a:schemeClr val="tx1"/>
                </a:solidFill>
                <a:latin typeface="Times New Roman" panose="02020603050405020304" pitchFamily="18" charset="0"/>
                <a:cs typeface="Times New Roman" panose="02020603050405020304" pitchFamily="18" charset="0"/>
              </a:rPr>
              <a:t>[‘Column Name’].</a:t>
            </a:r>
            <a:r>
              <a:rPr lang="en-US" sz="2800" dirty="0" err="1">
                <a:solidFill>
                  <a:schemeClr val="tx1"/>
                </a:solidFill>
                <a:latin typeface="Times New Roman" panose="02020603050405020304" pitchFamily="18" charset="0"/>
                <a:cs typeface="Times New Roman" panose="02020603050405020304" pitchFamily="18" charset="0"/>
              </a:rPr>
              <a:t>fillna</a:t>
            </a:r>
            <a:r>
              <a:rPr lang="en-US" sz="2800" dirty="0">
                <a:solidFill>
                  <a:schemeClr val="tx1"/>
                </a:solidFill>
                <a:latin typeface="Times New Roman" panose="02020603050405020304" pitchFamily="18" charset="0"/>
                <a:cs typeface="Times New Roman" panose="02020603050405020304" pitchFamily="18" charset="0"/>
              </a:rPr>
              <a:t>(</a:t>
            </a:r>
            <a:r>
              <a:rPr lang="en-US" sz="2800" dirty="0" err="1">
                <a:solidFill>
                  <a:schemeClr val="tx1"/>
                </a:solidFill>
                <a:latin typeface="Times New Roman" panose="02020603050405020304" pitchFamily="18" charset="0"/>
                <a:cs typeface="Times New Roman" panose="02020603050405020304" pitchFamily="18" charset="0"/>
              </a:rPr>
              <a:t>anynymber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inplace</a:t>
            </a:r>
            <a:r>
              <a:rPr lang="en-US" sz="2800" dirty="0">
                <a:solidFill>
                  <a:schemeClr val="tx1"/>
                </a:solidFill>
                <a:latin typeface="Times New Roman" panose="02020603050405020304" pitchFamily="18" charset="0"/>
                <a:cs typeface="Times New Roman" panose="02020603050405020304" pitchFamily="18" charset="0"/>
              </a:rPr>
              <a:t>=True)</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algn="just"/>
            <a:r>
              <a:rPr lang="en-US" sz="2800" b="1" dirty="0">
                <a:solidFill>
                  <a:schemeClr val="tx1"/>
                </a:solidFill>
                <a:latin typeface="Times New Roman" panose="02020603050405020304" pitchFamily="18" charset="0"/>
                <a:cs typeface="Times New Roman" panose="02020603050405020304" pitchFamily="18" charset="0"/>
              </a:rPr>
              <a:t>Discovering Duplicates:</a:t>
            </a:r>
          </a:p>
          <a:p>
            <a:pPr algn="just"/>
            <a:r>
              <a:rPr lang="en-US" sz="2800" dirty="0">
                <a:solidFill>
                  <a:schemeClr val="tx1"/>
                </a:solidFill>
                <a:latin typeface="Times New Roman" panose="02020603050405020304" pitchFamily="18" charset="0"/>
                <a:cs typeface="Times New Roman" panose="02020603050405020304" pitchFamily="18" charset="0"/>
              </a:rPr>
              <a:t>Duplicate rows are rows that have been registered more than one time.</a:t>
            </a:r>
          </a:p>
          <a:p>
            <a:pPr algn="just"/>
            <a:r>
              <a:rPr lang="en-US" sz="2800" dirty="0">
                <a:solidFill>
                  <a:schemeClr val="tx1"/>
                </a:solidFill>
                <a:latin typeface="Times New Roman" panose="02020603050405020304" pitchFamily="18" charset="0"/>
                <a:cs typeface="Times New Roman" panose="02020603050405020304" pitchFamily="18" charset="0"/>
              </a:rPr>
              <a:t>To discover duplicates, we can use the duplicated() method.</a:t>
            </a:r>
          </a:p>
          <a:p>
            <a:pPr algn="just"/>
            <a:r>
              <a:rPr lang="en-US" sz="2800" dirty="0">
                <a:solidFill>
                  <a:schemeClr val="tx1"/>
                </a:solidFill>
                <a:latin typeface="Times New Roman" panose="02020603050405020304" pitchFamily="18" charset="0"/>
                <a:cs typeface="Times New Roman" panose="02020603050405020304" pitchFamily="18" charset="0"/>
              </a:rPr>
              <a:t>The duplicated() method returns a Boolean values for each row:</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algn="just"/>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5343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593388" cy="5216236"/>
          </a:xfrm>
        </p:spPr>
        <p:txBody>
          <a:bodyPr>
            <a:normAutofit/>
          </a:bodyPr>
          <a:lstStyle/>
          <a:p>
            <a:pPr algn="just"/>
            <a:r>
              <a:rPr lang="en-US" sz="3000" b="1" dirty="0">
                <a:solidFill>
                  <a:schemeClr val="tx1"/>
                </a:solidFill>
                <a:latin typeface="Times New Roman" panose="02020603050405020304" pitchFamily="18" charset="0"/>
                <a:cs typeface="Times New Roman" panose="02020603050405020304" pitchFamily="18" charset="0"/>
              </a:rPr>
              <a:t>INTRODUCTION TO PANDAS:</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a:solidFill>
                  <a:schemeClr val="tx1"/>
                </a:solidFill>
                <a:latin typeface="Times New Roman" panose="02020603050405020304" pitchFamily="18" charset="0"/>
                <a:cs typeface="Times New Roman" panose="02020603050405020304" pitchFamily="18" charset="0"/>
              </a:rPr>
              <a:t>Pandas is a powerful and popular open-source data manipulation and analysis library for the Python programming language. </a:t>
            </a:r>
          </a:p>
          <a:p>
            <a:pPr algn="just"/>
            <a:r>
              <a:rPr lang="en-US" sz="3000" dirty="0">
                <a:solidFill>
                  <a:schemeClr val="tx1"/>
                </a:solidFill>
                <a:latin typeface="Times New Roman" panose="02020603050405020304" pitchFamily="18" charset="0"/>
                <a:cs typeface="Times New Roman" panose="02020603050405020304" pitchFamily="18" charset="0"/>
              </a:rPr>
              <a:t>It provides easy-to-use data structures and data analysis tools, making it a valuable tool for data scientists, analysts, and developers working with structured data.</a:t>
            </a:r>
          </a:p>
          <a:p>
            <a:pPr algn="just"/>
            <a:r>
              <a:rPr lang="en-US" sz="3000" dirty="0">
                <a:solidFill>
                  <a:schemeClr val="tx1"/>
                </a:solidFill>
                <a:latin typeface="Times New Roman" panose="02020603050405020304" pitchFamily="18" charset="0"/>
                <a:cs typeface="Times New Roman" panose="02020603050405020304" pitchFamily="18" charset="0"/>
              </a:rPr>
              <a:t>Pandas was created by Wes McKinney, a data scientist and software developer. </a:t>
            </a:r>
          </a:p>
        </p:txBody>
      </p:sp>
    </p:spTree>
    <p:extLst>
      <p:ext uri="{BB962C8B-B14F-4D97-AF65-F5344CB8AC3E}">
        <p14:creationId xmlns:p14="http://schemas.microsoft.com/office/powerpoint/2010/main" val="2899752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6503" y="547254"/>
            <a:ext cx="10547206" cy="5761182"/>
          </a:xfrm>
        </p:spPr>
        <p:txBody>
          <a:bodyPr>
            <a:normAutofit/>
          </a:bodyPr>
          <a:lstStyle/>
          <a:p>
            <a:pPr algn="just"/>
            <a:r>
              <a:rPr lang="en-US" sz="3000" dirty="0" err="1">
                <a:solidFill>
                  <a:schemeClr val="tx1"/>
                </a:solidFill>
                <a:latin typeface="Times New Roman" panose="02020603050405020304" pitchFamily="18" charset="0"/>
                <a:cs typeface="Times New Roman" panose="02020603050405020304" pitchFamily="18" charset="0"/>
              </a:rPr>
              <a:t>df.duplicated</a:t>
            </a:r>
            <a:r>
              <a:rPr lang="en-US" sz="3000" dirty="0">
                <a:solidFill>
                  <a:schemeClr val="tx1"/>
                </a:solidFill>
                <a:latin typeface="Times New Roman" panose="02020603050405020304" pitchFamily="18" charset="0"/>
                <a:cs typeface="Times New Roman" panose="02020603050405020304" pitchFamily="18" charset="0"/>
              </a:rPr>
              <a:t>() = True  #It means there are duplicate rows available in the dataset.</a:t>
            </a:r>
          </a:p>
          <a:p>
            <a:pPr algn="just"/>
            <a:r>
              <a:rPr lang="en-US" sz="3000" dirty="0" err="1">
                <a:solidFill>
                  <a:schemeClr val="tx1"/>
                </a:solidFill>
                <a:latin typeface="Times New Roman" panose="02020603050405020304" pitchFamily="18" charset="0"/>
                <a:cs typeface="Times New Roman" panose="02020603050405020304" pitchFamily="18" charset="0"/>
              </a:rPr>
              <a:t>df.duplicated</a:t>
            </a:r>
            <a:r>
              <a:rPr lang="en-US" sz="3000" dirty="0">
                <a:solidFill>
                  <a:schemeClr val="tx1"/>
                </a:solidFill>
                <a:latin typeface="Times New Roman" panose="02020603050405020304" pitchFamily="18" charset="0"/>
                <a:cs typeface="Times New Roman" panose="02020603050405020304" pitchFamily="18" charset="0"/>
              </a:rPr>
              <a:t>()=False #It means there are no duplicate rows in the dataset.</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a:solidFill>
                  <a:schemeClr val="tx1"/>
                </a:solidFill>
                <a:latin typeface="Times New Roman" panose="02020603050405020304" pitchFamily="18" charset="0"/>
                <a:cs typeface="Times New Roman" panose="02020603050405020304" pitchFamily="18" charset="0"/>
              </a:rPr>
              <a:t>If you want to remove the duplicated rows you can use:</a:t>
            </a:r>
          </a:p>
          <a:p>
            <a:pPr algn="just"/>
            <a:r>
              <a:rPr lang="en-US" sz="3000" dirty="0" err="1">
                <a:solidFill>
                  <a:schemeClr val="tx1"/>
                </a:solidFill>
                <a:latin typeface="Times New Roman" panose="02020603050405020304" pitchFamily="18" charset="0"/>
                <a:cs typeface="Times New Roman" panose="02020603050405020304" pitchFamily="18" charset="0"/>
              </a:rPr>
              <a:t>df.drop_duplicates</a:t>
            </a:r>
            <a:r>
              <a:rPr lang="en-US" sz="3000" dirty="0">
                <a:solidFill>
                  <a:schemeClr val="tx1"/>
                </a:solidFill>
                <a:latin typeface="Times New Roman" panose="02020603050405020304" pitchFamily="18" charset="0"/>
                <a:cs typeface="Times New Roman" panose="02020603050405020304" pitchFamily="18" charset="0"/>
              </a:rPr>
              <a:t>(</a:t>
            </a:r>
            <a:r>
              <a:rPr lang="en-US" sz="3000" dirty="0" err="1">
                <a:solidFill>
                  <a:schemeClr val="tx1"/>
                </a:solidFill>
                <a:latin typeface="Times New Roman" panose="02020603050405020304" pitchFamily="18" charset="0"/>
                <a:cs typeface="Times New Roman" panose="02020603050405020304" pitchFamily="18" charset="0"/>
              </a:rPr>
              <a:t>inplace</a:t>
            </a:r>
            <a:r>
              <a:rPr lang="en-US" sz="3000" dirty="0">
                <a:solidFill>
                  <a:schemeClr val="tx1"/>
                </a:solidFill>
                <a:latin typeface="Times New Roman" panose="02020603050405020304" pitchFamily="18" charset="0"/>
                <a:cs typeface="Times New Roman" panose="02020603050405020304" pitchFamily="18" charset="0"/>
              </a:rPr>
              <a:t>=True)</a:t>
            </a:r>
          </a:p>
          <a:p>
            <a:pPr algn="just"/>
            <a:r>
              <a:rPr lang="en-US" sz="3000" dirty="0">
                <a:solidFill>
                  <a:schemeClr val="tx1"/>
                </a:solidFill>
                <a:latin typeface="Times New Roman" panose="02020603050405020304" pitchFamily="18" charset="0"/>
                <a:cs typeface="Times New Roman" panose="02020603050405020304" pitchFamily="18" charset="0"/>
              </a:rPr>
              <a:t>The (</a:t>
            </a:r>
            <a:r>
              <a:rPr lang="en-US" sz="3000" dirty="0" err="1">
                <a:solidFill>
                  <a:schemeClr val="tx1"/>
                </a:solidFill>
                <a:latin typeface="Times New Roman" panose="02020603050405020304" pitchFamily="18" charset="0"/>
                <a:cs typeface="Times New Roman" panose="02020603050405020304" pitchFamily="18" charset="0"/>
              </a:rPr>
              <a:t>inplace</a:t>
            </a:r>
            <a:r>
              <a:rPr lang="en-US" sz="3000" dirty="0">
                <a:solidFill>
                  <a:schemeClr val="tx1"/>
                </a:solidFill>
                <a:latin typeface="Times New Roman" panose="02020603050405020304" pitchFamily="18" charset="0"/>
                <a:cs typeface="Times New Roman" panose="02020603050405020304" pitchFamily="18" charset="0"/>
              </a:rPr>
              <a:t> = True) will make sure that the method does NOT return a new </a:t>
            </a:r>
            <a:r>
              <a:rPr lang="en-US" sz="3000" dirty="0" err="1">
                <a:solidFill>
                  <a:schemeClr val="tx1"/>
                </a:solidFill>
                <a:latin typeface="Times New Roman" panose="02020603050405020304" pitchFamily="18" charset="0"/>
                <a:cs typeface="Times New Roman" panose="02020603050405020304" pitchFamily="18" charset="0"/>
              </a:rPr>
              <a:t>DataFrame</a:t>
            </a:r>
            <a:r>
              <a:rPr lang="en-US" sz="3000" dirty="0">
                <a:solidFill>
                  <a:schemeClr val="tx1"/>
                </a:solidFill>
                <a:latin typeface="Times New Roman" panose="02020603050405020304" pitchFamily="18" charset="0"/>
                <a:cs typeface="Times New Roman" panose="02020603050405020304" pitchFamily="18" charset="0"/>
              </a:rPr>
              <a:t>, but it will remove all duplicates from the original </a:t>
            </a:r>
            <a:r>
              <a:rPr lang="en-US" sz="3000" dirty="0" err="1">
                <a:solidFill>
                  <a:schemeClr val="tx1"/>
                </a:solidFill>
                <a:latin typeface="Times New Roman" panose="02020603050405020304" pitchFamily="18" charset="0"/>
                <a:cs typeface="Times New Roman" panose="02020603050405020304" pitchFamily="18" charset="0"/>
              </a:rPr>
              <a:t>DataFrame</a:t>
            </a:r>
            <a:r>
              <a:rPr lang="en-US" sz="30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6209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334770" cy="5521036"/>
          </a:xfrm>
        </p:spPr>
        <p:txBody>
          <a:bodyPr>
            <a:normAutofit/>
          </a:bodyPr>
          <a:lstStyle/>
          <a:p>
            <a:pPr algn="just"/>
            <a:endParaRPr lang="en-US" dirty="0"/>
          </a:p>
          <a:p>
            <a:pPr algn="just"/>
            <a:r>
              <a:rPr lang="en-US" sz="3000" dirty="0">
                <a:solidFill>
                  <a:schemeClr val="tx1"/>
                </a:solidFill>
                <a:latin typeface="Times New Roman" panose="02020603050405020304" pitchFamily="18" charset="0"/>
                <a:cs typeface="Times New Roman" panose="02020603050405020304" pitchFamily="18" charset="0"/>
              </a:rPr>
              <a:t>The </a:t>
            </a:r>
            <a:r>
              <a:rPr lang="en-US" sz="3000" dirty="0" err="1">
                <a:solidFill>
                  <a:schemeClr val="tx1"/>
                </a:solidFill>
                <a:latin typeface="Times New Roman" panose="02020603050405020304" pitchFamily="18" charset="0"/>
                <a:cs typeface="Times New Roman" panose="02020603050405020304" pitchFamily="18" charset="0"/>
              </a:rPr>
              <a:t>df.isnull</a:t>
            </a:r>
            <a:r>
              <a:rPr lang="en-US" sz="3000" dirty="0">
                <a:solidFill>
                  <a:schemeClr val="tx1"/>
                </a:solidFill>
                <a:latin typeface="Times New Roman" panose="02020603050405020304" pitchFamily="18" charset="0"/>
                <a:cs typeface="Times New Roman" panose="02020603050405020304" pitchFamily="18" charset="0"/>
              </a:rPr>
              <a:t>() function in pandas is used to check for missing or null values in a </a:t>
            </a:r>
            <a:r>
              <a:rPr lang="en-US" sz="3000" dirty="0" err="1">
                <a:solidFill>
                  <a:schemeClr val="tx1"/>
                </a:solidFill>
                <a:latin typeface="Times New Roman" panose="02020603050405020304" pitchFamily="18" charset="0"/>
                <a:cs typeface="Times New Roman" panose="02020603050405020304" pitchFamily="18" charset="0"/>
              </a:rPr>
              <a:t>DataFrame</a:t>
            </a:r>
            <a:r>
              <a:rPr lang="en-US" sz="3000" dirty="0">
                <a:solidFill>
                  <a:schemeClr val="tx1"/>
                </a:solidFill>
                <a:latin typeface="Times New Roman" panose="02020603050405020304" pitchFamily="18" charset="0"/>
                <a:cs typeface="Times New Roman" panose="02020603050405020304" pitchFamily="18" charset="0"/>
              </a:rPr>
              <a:t>. </a:t>
            </a:r>
          </a:p>
          <a:p>
            <a:pPr algn="just"/>
            <a:r>
              <a:rPr lang="en-US" sz="3000" dirty="0" err="1">
                <a:solidFill>
                  <a:schemeClr val="tx1"/>
                </a:solidFill>
                <a:latin typeface="Times New Roman" panose="02020603050405020304" pitchFamily="18" charset="0"/>
                <a:cs typeface="Times New Roman" panose="02020603050405020304" pitchFamily="18" charset="0"/>
              </a:rPr>
              <a:t>df.isnull</a:t>
            </a:r>
            <a:r>
              <a:rPr lang="en-US" sz="3000" dirty="0">
                <a:solidFill>
                  <a:schemeClr val="tx1"/>
                </a:solidFill>
                <a:latin typeface="Times New Roman" panose="02020603050405020304" pitchFamily="18" charset="0"/>
                <a:cs typeface="Times New Roman" panose="02020603050405020304" pitchFamily="18" charset="0"/>
              </a:rPr>
              <a:t>()</a:t>
            </a:r>
          </a:p>
          <a:p>
            <a:pPr algn="just"/>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b="1" dirty="0">
                <a:solidFill>
                  <a:schemeClr val="tx1"/>
                </a:solidFill>
                <a:latin typeface="Times New Roman" panose="02020603050405020304" pitchFamily="18" charset="0"/>
                <a:cs typeface="Times New Roman" panose="02020603050405020304" pitchFamily="18" charset="0"/>
              </a:rPr>
              <a:t>Finding Correlation:</a:t>
            </a:r>
          </a:p>
          <a:p>
            <a:pPr algn="just"/>
            <a:r>
              <a:rPr lang="en-US" sz="3000" dirty="0">
                <a:solidFill>
                  <a:schemeClr val="tx1"/>
                </a:solidFill>
                <a:latin typeface="Times New Roman" panose="02020603050405020304" pitchFamily="18" charset="0"/>
                <a:cs typeface="Times New Roman" panose="02020603050405020304" pitchFamily="18" charset="0"/>
              </a:rPr>
              <a:t>The </a:t>
            </a:r>
            <a:r>
              <a:rPr lang="en-US" sz="3000" dirty="0" err="1">
                <a:solidFill>
                  <a:schemeClr val="tx1"/>
                </a:solidFill>
                <a:latin typeface="Times New Roman" panose="02020603050405020304" pitchFamily="18" charset="0"/>
                <a:cs typeface="Times New Roman" panose="02020603050405020304" pitchFamily="18" charset="0"/>
              </a:rPr>
              <a:t>corr</a:t>
            </a:r>
            <a:r>
              <a:rPr lang="en-US" sz="3000" dirty="0">
                <a:solidFill>
                  <a:schemeClr val="tx1"/>
                </a:solidFill>
                <a:latin typeface="Times New Roman" panose="02020603050405020304" pitchFamily="18" charset="0"/>
                <a:cs typeface="Times New Roman" panose="02020603050405020304" pitchFamily="18" charset="0"/>
              </a:rPr>
              <a:t>() method calculates the relationship between each column in your data set.</a:t>
            </a:r>
          </a:p>
          <a:p>
            <a:pPr algn="just"/>
            <a:r>
              <a:rPr lang="en-US" sz="3000" dirty="0">
                <a:solidFill>
                  <a:schemeClr val="tx1"/>
                </a:solidFill>
                <a:latin typeface="Times New Roman" panose="02020603050405020304" pitchFamily="18" charset="0"/>
                <a:cs typeface="Times New Roman" panose="02020603050405020304" pitchFamily="18" charset="0"/>
              </a:rPr>
              <a:t>The correlation of a column with itself will always be equal to 1. </a:t>
            </a:r>
          </a:p>
          <a:p>
            <a:pPr algn="just"/>
            <a:endParaRPr lang="en-US" dirty="0"/>
          </a:p>
        </p:txBody>
      </p:sp>
    </p:spTree>
    <p:extLst>
      <p:ext uri="{BB962C8B-B14F-4D97-AF65-F5344CB8AC3E}">
        <p14:creationId xmlns:p14="http://schemas.microsoft.com/office/powerpoint/2010/main" val="2830536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270115" cy="5345545"/>
          </a:xfrm>
        </p:spPr>
        <p:txBody>
          <a:bodyPr>
            <a:normAutofit/>
          </a:bodyPr>
          <a:lstStyle/>
          <a:p>
            <a:r>
              <a:rPr lang="en-US" sz="3000" dirty="0">
                <a:solidFill>
                  <a:schemeClr val="tx1"/>
                </a:solidFill>
                <a:latin typeface="Times New Roman" panose="02020603050405020304" pitchFamily="18" charset="0"/>
                <a:cs typeface="Times New Roman" panose="02020603050405020304" pitchFamily="18" charset="0"/>
              </a:rPr>
              <a:t>Find mean, median, mode using the following methods.</a:t>
            </a:r>
          </a:p>
          <a:p>
            <a:endParaRPr lang="en-US" sz="3000" dirty="0">
              <a:solidFill>
                <a:schemeClr val="tx1"/>
              </a:solidFill>
              <a:latin typeface="Times New Roman" panose="02020603050405020304" pitchFamily="18" charset="0"/>
              <a:cs typeface="Times New Roman" panose="02020603050405020304" pitchFamily="18" charset="0"/>
            </a:endParaRPr>
          </a:p>
          <a:p>
            <a:r>
              <a:rPr lang="en-US" sz="3000" dirty="0" err="1">
                <a:solidFill>
                  <a:schemeClr val="tx1"/>
                </a:solidFill>
                <a:latin typeface="Times New Roman" panose="02020603050405020304" pitchFamily="18" charset="0"/>
                <a:cs typeface="Times New Roman" panose="02020603050405020304" pitchFamily="18" charset="0"/>
              </a:rPr>
              <a:t>df.mean</a:t>
            </a:r>
            <a:r>
              <a:rPr lang="en-US" sz="3000" dirty="0">
                <a:solidFill>
                  <a:schemeClr val="tx1"/>
                </a:solidFill>
                <a:latin typeface="Times New Roman" panose="02020603050405020304" pitchFamily="18" charset="0"/>
                <a:cs typeface="Times New Roman" panose="02020603050405020304" pitchFamily="18" charset="0"/>
              </a:rPr>
              <a:t>()</a:t>
            </a:r>
          </a:p>
          <a:p>
            <a:r>
              <a:rPr lang="en-US" sz="3000" dirty="0" err="1">
                <a:solidFill>
                  <a:schemeClr val="tx1"/>
                </a:solidFill>
                <a:latin typeface="Times New Roman" panose="02020603050405020304" pitchFamily="18" charset="0"/>
                <a:cs typeface="Times New Roman" panose="02020603050405020304" pitchFamily="18" charset="0"/>
              </a:rPr>
              <a:t>df.median</a:t>
            </a:r>
            <a:r>
              <a:rPr lang="en-US" sz="3000" dirty="0">
                <a:solidFill>
                  <a:schemeClr val="tx1"/>
                </a:solidFill>
                <a:latin typeface="Times New Roman" panose="02020603050405020304" pitchFamily="18" charset="0"/>
                <a:cs typeface="Times New Roman" panose="02020603050405020304" pitchFamily="18" charset="0"/>
              </a:rPr>
              <a:t>()</a:t>
            </a:r>
          </a:p>
          <a:p>
            <a:r>
              <a:rPr lang="en-US" sz="3000" dirty="0" err="1">
                <a:solidFill>
                  <a:schemeClr val="tx1"/>
                </a:solidFill>
                <a:latin typeface="Times New Roman" panose="02020603050405020304" pitchFamily="18" charset="0"/>
                <a:cs typeface="Times New Roman" panose="02020603050405020304" pitchFamily="18" charset="0"/>
              </a:rPr>
              <a:t>df.mode</a:t>
            </a:r>
            <a:r>
              <a:rPr lang="en-US" sz="30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78356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731933" cy="5290127"/>
          </a:xfrm>
        </p:spPr>
        <p:txBody>
          <a:bodyPr>
            <a:normAutofit/>
          </a:bodyPr>
          <a:lstStyle/>
          <a:p>
            <a:r>
              <a:rPr lang="en-US" sz="3000" dirty="0">
                <a:solidFill>
                  <a:schemeClr val="tx1"/>
                </a:solidFill>
                <a:latin typeface="Times New Roman" panose="02020603050405020304" pitchFamily="18" charset="0"/>
                <a:cs typeface="Times New Roman" panose="02020603050405020304" pitchFamily="18" charset="0"/>
              </a:rPr>
              <a:t>Please note, that there are a lot of methods and functions in Pandas, explore it yourself, do the analysis of datasets by importing them from </a:t>
            </a:r>
            <a:r>
              <a:rPr lang="en-US" sz="3000" dirty="0" err="1">
                <a:solidFill>
                  <a:schemeClr val="tx1"/>
                </a:solidFill>
                <a:latin typeface="Times New Roman" panose="02020603050405020304" pitchFamily="18" charset="0"/>
                <a:cs typeface="Times New Roman" panose="02020603050405020304" pitchFamily="18" charset="0"/>
              </a:rPr>
              <a:t>Kaggle</a:t>
            </a:r>
            <a:r>
              <a:rPr lang="en-US" sz="3000" dirty="0">
                <a:solidFill>
                  <a:schemeClr val="tx1"/>
                </a:solidFill>
                <a:latin typeface="Times New Roman" panose="02020603050405020304" pitchFamily="18" charset="0"/>
                <a:cs typeface="Times New Roman" panose="02020603050405020304" pitchFamily="18" charset="0"/>
              </a:rPr>
              <a:t>. Keep exploring and learning.</a:t>
            </a:r>
          </a:p>
          <a:p>
            <a:endParaRPr lang="en-US" sz="3000" dirty="0">
              <a:solidFill>
                <a:schemeClr val="tx1"/>
              </a:solidFill>
              <a:latin typeface="Times New Roman" panose="02020603050405020304" pitchFamily="18" charset="0"/>
              <a:cs typeface="Times New Roman" panose="02020603050405020304" pitchFamily="18" charset="0"/>
            </a:endParaRPr>
          </a:p>
          <a:p>
            <a:pPr algn="ctr"/>
            <a:r>
              <a:rPr lang="en-US" sz="5000" dirty="0">
                <a:solidFill>
                  <a:schemeClr val="tx1"/>
                </a:solidFill>
                <a:latin typeface="Times New Roman" panose="02020603050405020304" pitchFamily="18" charset="0"/>
                <a:cs typeface="Times New Roman" panose="02020603050405020304" pitchFamily="18" charset="0"/>
              </a:rPr>
              <a:t>ANY QUESTIONS?</a:t>
            </a:r>
          </a:p>
        </p:txBody>
      </p:sp>
    </p:spTree>
    <p:extLst>
      <p:ext uri="{BB962C8B-B14F-4D97-AF65-F5344CB8AC3E}">
        <p14:creationId xmlns:p14="http://schemas.microsoft.com/office/powerpoint/2010/main" val="3130717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9233" y="548350"/>
            <a:ext cx="10833533" cy="5557982"/>
          </a:xfrm>
        </p:spPr>
        <p:txBody>
          <a:bodyPr>
            <a:noAutofit/>
          </a:bodyPr>
          <a:lstStyle/>
          <a:p>
            <a:pPr algn="just"/>
            <a:r>
              <a:rPr lang="en-US" sz="2800" dirty="0">
                <a:solidFill>
                  <a:schemeClr val="tx1"/>
                </a:solidFill>
                <a:latin typeface="Times New Roman" panose="02020603050405020304" pitchFamily="18" charset="0"/>
                <a:cs typeface="Times New Roman" panose="02020603050405020304" pitchFamily="18" charset="0"/>
              </a:rPr>
              <a:t>What are Series and </a:t>
            </a:r>
            <a:r>
              <a:rPr lang="en-US" sz="2800" dirty="0" err="1">
                <a:solidFill>
                  <a:schemeClr val="tx1"/>
                </a:solidFill>
                <a:latin typeface="Times New Roman" panose="02020603050405020304" pitchFamily="18" charset="0"/>
                <a:cs typeface="Times New Roman" panose="02020603050405020304" pitchFamily="18" charset="0"/>
              </a:rPr>
              <a:t>Dataframe</a:t>
            </a:r>
            <a:r>
              <a:rPr lang="en-US" sz="2800" dirty="0">
                <a:solidFill>
                  <a:schemeClr val="tx1"/>
                </a:solidFill>
                <a:latin typeface="Times New Roman" panose="02020603050405020304" pitchFamily="18" charset="0"/>
                <a:cs typeface="Times New Roman" panose="02020603050405020304" pitchFamily="18" charset="0"/>
              </a:rPr>
              <a:t>?</a:t>
            </a:r>
          </a:p>
          <a:p>
            <a:pPr marL="0" indent="0" algn="just">
              <a:buNone/>
            </a:pPr>
            <a:endParaRPr lang="en-US" sz="2800" dirty="0">
              <a:solidFill>
                <a:schemeClr val="tx1"/>
              </a:solidFill>
              <a:latin typeface="Times New Roman" panose="02020603050405020304" pitchFamily="18" charset="0"/>
              <a:cs typeface="Times New Roman" panose="02020603050405020304" pitchFamily="18" charset="0"/>
            </a:endParaRPr>
          </a:p>
          <a:p>
            <a:pPr algn="just"/>
            <a:r>
              <a:rPr lang="en-US" sz="2800" b="1" dirty="0">
                <a:solidFill>
                  <a:schemeClr val="tx1"/>
                </a:solidFill>
                <a:latin typeface="Times New Roman" panose="02020603050405020304" pitchFamily="18" charset="0"/>
                <a:cs typeface="Times New Roman" panose="02020603050405020304" pitchFamily="18" charset="0"/>
              </a:rPr>
              <a:t>Series:</a:t>
            </a:r>
          </a:p>
          <a:p>
            <a:pPr algn="just"/>
            <a:r>
              <a:rPr lang="en-US" sz="2800" dirty="0">
                <a:solidFill>
                  <a:schemeClr val="tx1"/>
                </a:solidFill>
                <a:latin typeface="Times New Roman" panose="02020603050405020304" pitchFamily="18" charset="0"/>
                <a:cs typeface="Times New Roman" panose="02020603050405020304" pitchFamily="18" charset="0"/>
              </a:rPr>
              <a:t>A Pandas Series is like a column in a table.</a:t>
            </a:r>
          </a:p>
          <a:p>
            <a:pPr algn="just"/>
            <a:r>
              <a:rPr lang="en-US" sz="2800" dirty="0">
                <a:solidFill>
                  <a:schemeClr val="tx1"/>
                </a:solidFill>
                <a:latin typeface="Times New Roman" panose="02020603050405020304" pitchFamily="18" charset="0"/>
                <a:cs typeface="Times New Roman" panose="02020603050405020304" pitchFamily="18" charset="0"/>
              </a:rPr>
              <a:t>It is a one-dimensional array holding data of any type.</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algn="just"/>
            <a:r>
              <a:rPr lang="en-US" sz="2800" b="1" dirty="0" err="1">
                <a:solidFill>
                  <a:schemeClr val="tx1"/>
                </a:solidFill>
                <a:latin typeface="Times New Roman" panose="02020603050405020304" pitchFamily="18" charset="0"/>
                <a:cs typeface="Times New Roman" panose="02020603050405020304" pitchFamily="18" charset="0"/>
              </a:rPr>
              <a:t>Dataframe</a:t>
            </a:r>
            <a:r>
              <a:rPr lang="en-US" sz="2800" b="1" dirty="0">
                <a:solidFill>
                  <a:schemeClr val="tx1"/>
                </a:solidFill>
                <a:latin typeface="Times New Roman" panose="02020603050405020304" pitchFamily="18" charset="0"/>
                <a:cs typeface="Times New Roman" panose="02020603050405020304" pitchFamily="18" charset="0"/>
              </a:rPr>
              <a:t>:</a:t>
            </a:r>
          </a:p>
          <a:p>
            <a:pPr algn="just"/>
            <a:r>
              <a:rPr lang="en-US" sz="2800" dirty="0">
                <a:solidFill>
                  <a:schemeClr val="tx1"/>
                </a:solidFill>
                <a:latin typeface="Times New Roman" panose="02020603050405020304" pitchFamily="18" charset="0"/>
                <a:cs typeface="Times New Roman" panose="02020603050405020304" pitchFamily="18" charset="0"/>
              </a:rPr>
              <a:t>A Pandas </a:t>
            </a:r>
            <a:r>
              <a:rPr lang="en-US" sz="2800" dirty="0" err="1">
                <a:solidFill>
                  <a:schemeClr val="tx1"/>
                </a:solidFill>
                <a:latin typeface="Times New Roman" panose="02020603050405020304" pitchFamily="18" charset="0"/>
                <a:cs typeface="Times New Roman" panose="02020603050405020304" pitchFamily="18" charset="0"/>
              </a:rPr>
              <a:t>DataFrame</a:t>
            </a:r>
            <a:r>
              <a:rPr lang="en-US" sz="2800" dirty="0">
                <a:solidFill>
                  <a:schemeClr val="tx1"/>
                </a:solidFill>
                <a:latin typeface="Times New Roman" panose="02020603050405020304" pitchFamily="18" charset="0"/>
                <a:cs typeface="Times New Roman" panose="02020603050405020304" pitchFamily="18" charset="0"/>
              </a:rPr>
              <a:t> is a 2 dimensional data structure, like a 2 dimensional array, or a table with rows and columns.</a:t>
            </a:r>
            <a:br>
              <a:rPr lang="en-US" sz="2800" dirty="0"/>
            </a:br>
            <a:endParaRPr lang="en-US" sz="2800" b="1" dirty="0"/>
          </a:p>
          <a:p>
            <a:pPr algn="just"/>
            <a:endParaRPr lang="en-US" sz="2800" dirty="0"/>
          </a:p>
          <a:p>
            <a:pPr algn="just"/>
            <a:endParaRPr lang="en-US" sz="2800" dirty="0"/>
          </a:p>
        </p:txBody>
      </p:sp>
    </p:spTree>
    <p:extLst>
      <p:ext uri="{BB962C8B-B14F-4D97-AF65-F5344CB8AC3E}">
        <p14:creationId xmlns:p14="http://schemas.microsoft.com/office/powerpoint/2010/main" val="3408221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78545" y="366289"/>
            <a:ext cx="6014361" cy="230302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8545" y="2976418"/>
            <a:ext cx="6031345" cy="3392632"/>
          </a:xfrm>
          <a:prstGeom prst="rect">
            <a:avLst/>
          </a:prstGeom>
        </p:spPr>
      </p:pic>
    </p:spTree>
    <p:extLst>
      <p:ext uri="{BB962C8B-B14F-4D97-AF65-F5344CB8AC3E}">
        <p14:creationId xmlns:p14="http://schemas.microsoft.com/office/powerpoint/2010/main" val="2747256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291" y="461818"/>
            <a:ext cx="11148291" cy="5938982"/>
          </a:xfrm>
        </p:spPr>
        <p:txBody>
          <a:bodyPr>
            <a:normAutofit/>
          </a:bodyPr>
          <a:lstStyle/>
          <a:p>
            <a:pPr algn="just"/>
            <a:r>
              <a:rPr lang="en-US" sz="2500" b="1" dirty="0">
                <a:solidFill>
                  <a:schemeClr val="tx1"/>
                </a:solidFill>
                <a:latin typeface="Times New Roman" panose="02020603050405020304" pitchFamily="18" charset="0"/>
                <a:cs typeface="Times New Roman" panose="02020603050405020304" pitchFamily="18" charset="0"/>
              </a:rPr>
              <a:t>Python Series:</a:t>
            </a:r>
          </a:p>
          <a:p>
            <a:pPr marL="0" indent="0" algn="just">
              <a:buNone/>
            </a:pPr>
            <a:r>
              <a:rPr lang="en-US" sz="2500" dirty="0">
                <a:solidFill>
                  <a:schemeClr val="tx1"/>
                </a:solidFill>
                <a:latin typeface="Times New Roman" panose="02020603050405020304" pitchFamily="18" charset="0"/>
                <a:cs typeface="Times New Roman" panose="02020603050405020304" pitchFamily="18" charset="0"/>
              </a:rPr>
              <a:t>    import pandas as </a:t>
            </a:r>
            <a:r>
              <a:rPr lang="en-US" sz="2500" dirty="0" err="1">
                <a:solidFill>
                  <a:schemeClr val="tx1"/>
                </a:solidFill>
                <a:latin typeface="Times New Roman" panose="02020603050405020304" pitchFamily="18" charset="0"/>
                <a:cs typeface="Times New Roman" panose="02020603050405020304" pitchFamily="18" charset="0"/>
              </a:rPr>
              <a:t>pd</a:t>
            </a:r>
            <a:endParaRPr lang="en-US" sz="25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en-US" sz="2500" dirty="0">
                <a:solidFill>
                  <a:schemeClr val="tx1"/>
                </a:solidFill>
                <a:latin typeface="Times New Roman" panose="02020603050405020304" pitchFamily="18" charset="0"/>
                <a:cs typeface="Times New Roman" panose="02020603050405020304" pitchFamily="18" charset="0"/>
              </a:rPr>
              <a:t>    s=</a:t>
            </a:r>
            <a:r>
              <a:rPr lang="en-US" sz="2500" dirty="0" err="1">
                <a:solidFill>
                  <a:schemeClr val="tx1"/>
                </a:solidFill>
                <a:latin typeface="Times New Roman" panose="02020603050405020304" pitchFamily="18" charset="0"/>
                <a:cs typeface="Times New Roman" panose="02020603050405020304" pitchFamily="18" charset="0"/>
              </a:rPr>
              <a:t>pd.Series</a:t>
            </a:r>
            <a:r>
              <a:rPr lang="en-US" sz="2500" dirty="0">
                <a:solidFill>
                  <a:schemeClr val="tx1"/>
                </a:solidFill>
                <a:latin typeface="Times New Roman" panose="02020603050405020304" pitchFamily="18" charset="0"/>
                <a:cs typeface="Times New Roman" panose="02020603050405020304" pitchFamily="18" charset="0"/>
              </a:rPr>
              <a:t>([1,2,3,4,5])</a:t>
            </a:r>
          </a:p>
          <a:p>
            <a:pPr marL="0" indent="0" algn="just">
              <a:buNone/>
            </a:pPr>
            <a:r>
              <a:rPr lang="en-US" sz="2500" dirty="0">
                <a:solidFill>
                  <a:schemeClr val="tx1"/>
                </a:solidFill>
                <a:latin typeface="Times New Roman" panose="02020603050405020304" pitchFamily="18" charset="0"/>
                <a:cs typeface="Times New Roman" panose="02020603050405020304" pitchFamily="18" charset="0"/>
              </a:rPr>
              <a:t>    print(s)</a:t>
            </a:r>
          </a:p>
          <a:p>
            <a:pPr marL="0" indent="0" algn="just">
              <a:buNone/>
            </a:pPr>
            <a:r>
              <a:rPr lang="en-US" sz="2500" dirty="0">
                <a:solidFill>
                  <a:schemeClr val="tx1"/>
                </a:solidFill>
                <a:latin typeface="Times New Roman" panose="02020603050405020304" pitchFamily="18" charset="0"/>
                <a:cs typeface="Times New Roman" panose="02020603050405020304" pitchFamily="18" charset="0"/>
              </a:rPr>
              <a:t>    type(s)</a:t>
            </a:r>
          </a:p>
          <a:p>
            <a:pPr algn="just"/>
            <a:r>
              <a:rPr lang="en-US" sz="2500" dirty="0">
                <a:solidFill>
                  <a:schemeClr val="tx1"/>
                </a:solidFill>
                <a:latin typeface="Times New Roman" panose="02020603050405020304" pitchFamily="18" charset="0"/>
                <a:cs typeface="Times New Roman" panose="02020603050405020304" pitchFamily="18" charset="0"/>
              </a:rPr>
              <a:t>You can also print the elements one by one using the index.</a:t>
            </a:r>
          </a:p>
          <a:p>
            <a:pPr marL="0" indent="0" algn="just">
              <a:buNone/>
            </a:pPr>
            <a:r>
              <a:rPr lang="en-US" sz="2500" dirty="0">
                <a:solidFill>
                  <a:schemeClr val="tx1"/>
                </a:solidFill>
                <a:latin typeface="Times New Roman" panose="02020603050405020304" pitchFamily="18" charset="0"/>
                <a:cs typeface="Times New Roman" panose="02020603050405020304" pitchFamily="18" charset="0"/>
              </a:rPr>
              <a:t>    print(s[1])</a:t>
            </a:r>
          </a:p>
          <a:p>
            <a:pPr marL="0" indent="0" algn="just">
              <a:buNone/>
            </a:pPr>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dirty="0">
                <a:solidFill>
                  <a:schemeClr val="tx1"/>
                </a:solidFill>
                <a:latin typeface="Times New Roman" panose="02020603050405020304" pitchFamily="18" charset="0"/>
                <a:cs typeface="Times New Roman" panose="02020603050405020304" pitchFamily="18" charset="0"/>
              </a:rPr>
              <a:t>With the index argument, you can name your own labels.</a:t>
            </a:r>
          </a:p>
          <a:p>
            <a:pPr marL="0" indent="0" algn="just">
              <a:buNone/>
            </a:pPr>
            <a:r>
              <a:rPr lang="en-US" sz="2500" dirty="0">
                <a:solidFill>
                  <a:schemeClr val="tx1"/>
                </a:solidFill>
                <a:latin typeface="Times New Roman" panose="02020603050405020304" pitchFamily="18" charset="0"/>
                <a:cs typeface="Times New Roman" panose="02020603050405020304" pitchFamily="18" charset="0"/>
              </a:rPr>
              <a:t>     s=</a:t>
            </a:r>
            <a:r>
              <a:rPr lang="en-US" sz="2500" dirty="0" err="1">
                <a:solidFill>
                  <a:schemeClr val="tx1"/>
                </a:solidFill>
                <a:latin typeface="Times New Roman" panose="02020603050405020304" pitchFamily="18" charset="0"/>
                <a:cs typeface="Times New Roman" panose="02020603050405020304" pitchFamily="18" charset="0"/>
              </a:rPr>
              <a:t>pd.Series</a:t>
            </a:r>
            <a:r>
              <a:rPr lang="en-US" sz="2500" dirty="0">
                <a:solidFill>
                  <a:schemeClr val="tx1"/>
                </a:solidFill>
                <a:latin typeface="Times New Roman" panose="02020603050405020304" pitchFamily="18" charset="0"/>
                <a:cs typeface="Times New Roman" panose="02020603050405020304" pitchFamily="18" charset="0"/>
              </a:rPr>
              <a:t>([1,2,3], index=[‘</a:t>
            </a:r>
            <a:r>
              <a:rPr lang="en-US" sz="2500" dirty="0" err="1">
                <a:solidFill>
                  <a:schemeClr val="tx1"/>
                </a:solidFill>
                <a:latin typeface="Times New Roman" panose="02020603050405020304" pitchFamily="18" charset="0"/>
                <a:cs typeface="Times New Roman" panose="02020603050405020304" pitchFamily="18" charset="0"/>
              </a:rPr>
              <a:t>x’,’y’,’z</a:t>
            </a:r>
            <a:r>
              <a:rPr lang="en-US" sz="2500" dirty="0">
                <a:solidFill>
                  <a:schemeClr val="tx1"/>
                </a:solidFill>
                <a:latin typeface="Times New Roman" panose="02020603050405020304" pitchFamily="18" charset="0"/>
                <a:cs typeface="Times New Roman" panose="02020603050405020304" pitchFamily="18" charset="0"/>
              </a:rPr>
              <a:t>’])</a:t>
            </a:r>
          </a:p>
          <a:p>
            <a:pPr marL="0" indent="0" algn="just">
              <a:buNone/>
            </a:pPr>
            <a:r>
              <a:rPr lang="en-US" sz="2500" dirty="0">
                <a:solidFill>
                  <a:schemeClr val="tx1"/>
                </a:solidFill>
                <a:latin typeface="Times New Roman" panose="02020603050405020304" pitchFamily="18" charset="0"/>
                <a:cs typeface="Times New Roman" panose="02020603050405020304" pitchFamily="18" charset="0"/>
              </a:rPr>
              <a:t>     print(s)</a:t>
            </a:r>
          </a:p>
        </p:txBody>
      </p:sp>
    </p:spTree>
    <p:extLst>
      <p:ext uri="{BB962C8B-B14F-4D97-AF65-F5344CB8AC3E}">
        <p14:creationId xmlns:p14="http://schemas.microsoft.com/office/powerpoint/2010/main" val="923440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6619" y="581891"/>
            <a:ext cx="10030690" cy="5604164"/>
          </a:xfrm>
        </p:spPr>
        <p:txBody>
          <a:bodyPr>
            <a:normAutofit/>
          </a:bodyPr>
          <a:lstStyle/>
          <a:p>
            <a:pPr algn="just"/>
            <a:r>
              <a:rPr lang="en-US" sz="3000" b="1" dirty="0">
                <a:solidFill>
                  <a:schemeClr val="tx1"/>
                </a:solidFill>
                <a:latin typeface="Times New Roman" panose="02020603050405020304" pitchFamily="18" charset="0"/>
                <a:cs typeface="Times New Roman" panose="02020603050405020304" pitchFamily="18" charset="0"/>
              </a:rPr>
              <a:t>Key/Value Objects as Series</a:t>
            </a:r>
          </a:p>
          <a:p>
            <a:pPr algn="just"/>
            <a:r>
              <a:rPr lang="en-US" sz="3000" dirty="0">
                <a:solidFill>
                  <a:schemeClr val="tx1"/>
                </a:solidFill>
                <a:latin typeface="Times New Roman" panose="02020603050405020304" pitchFamily="18" charset="0"/>
                <a:cs typeface="Times New Roman" panose="02020603050405020304" pitchFamily="18" charset="0"/>
              </a:rPr>
              <a:t>You can also use a key/value object, like a dictionary, when creating a Series.</a:t>
            </a:r>
          </a:p>
          <a:p>
            <a:pPr marL="0" indent="0" algn="just">
              <a:buNone/>
            </a:pPr>
            <a:r>
              <a:rPr lang="en-US" sz="3000" dirty="0">
                <a:solidFill>
                  <a:schemeClr val="tx1"/>
                </a:solidFill>
                <a:latin typeface="Times New Roman" panose="02020603050405020304" pitchFamily="18" charset="0"/>
                <a:cs typeface="Times New Roman" panose="02020603050405020304" pitchFamily="18" charset="0"/>
              </a:rPr>
              <a:t>    </a:t>
            </a:r>
          </a:p>
          <a:p>
            <a:pPr marL="457200" lvl="1" indent="0" algn="just">
              <a:buNone/>
            </a:pPr>
            <a:r>
              <a:rPr lang="en-US" sz="3000" dirty="0">
                <a:solidFill>
                  <a:schemeClr val="tx1"/>
                </a:solidFill>
                <a:latin typeface="Times New Roman" panose="02020603050405020304" pitchFamily="18" charset="0"/>
                <a:cs typeface="Times New Roman" panose="02020603050405020304" pitchFamily="18" charset="0"/>
              </a:rPr>
              <a:t>import pandas as </a:t>
            </a:r>
            <a:r>
              <a:rPr lang="en-US" sz="3000" dirty="0" err="1">
                <a:solidFill>
                  <a:schemeClr val="tx1"/>
                </a:solidFill>
                <a:latin typeface="Times New Roman" panose="02020603050405020304" pitchFamily="18" charset="0"/>
                <a:cs typeface="Times New Roman" panose="02020603050405020304" pitchFamily="18" charset="0"/>
              </a:rPr>
              <a:t>pd</a:t>
            </a:r>
            <a:endParaRPr lang="en-US" sz="3000" dirty="0">
              <a:solidFill>
                <a:schemeClr val="tx1"/>
              </a:solidFill>
              <a:latin typeface="Times New Roman" panose="02020603050405020304" pitchFamily="18" charset="0"/>
              <a:cs typeface="Times New Roman" panose="02020603050405020304" pitchFamily="18" charset="0"/>
            </a:endParaRPr>
          </a:p>
          <a:p>
            <a:pPr marL="457200" lvl="1" indent="0" algn="just">
              <a:buNone/>
            </a:pPr>
            <a:r>
              <a:rPr lang="en-US" sz="3000" dirty="0">
                <a:solidFill>
                  <a:schemeClr val="tx1"/>
                </a:solidFill>
                <a:latin typeface="Times New Roman" panose="02020603050405020304" pitchFamily="18" charset="0"/>
                <a:cs typeface="Times New Roman" panose="02020603050405020304" pitchFamily="18" charset="0"/>
              </a:rPr>
              <a:t>runs = {"day1": 480, "day2": 380, "day3": 390}</a:t>
            </a:r>
          </a:p>
          <a:p>
            <a:pPr marL="457200" lvl="1" indent="0" algn="just">
              <a:buNone/>
            </a:pPr>
            <a:r>
              <a:rPr lang="en-US" sz="3000" dirty="0">
                <a:solidFill>
                  <a:schemeClr val="tx1"/>
                </a:solidFill>
                <a:latin typeface="Times New Roman" panose="02020603050405020304" pitchFamily="18" charset="0"/>
                <a:cs typeface="Times New Roman" panose="02020603050405020304" pitchFamily="18" charset="0"/>
              </a:rPr>
              <a:t>s = </a:t>
            </a:r>
            <a:r>
              <a:rPr lang="en-US" sz="3000" dirty="0" err="1">
                <a:solidFill>
                  <a:schemeClr val="tx1"/>
                </a:solidFill>
                <a:latin typeface="Times New Roman" panose="02020603050405020304" pitchFamily="18" charset="0"/>
                <a:cs typeface="Times New Roman" panose="02020603050405020304" pitchFamily="18" charset="0"/>
              </a:rPr>
              <a:t>pd.Series</a:t>
            </a:r>
            <a:r>
              <a:rPr lang="en-US" sz="3000" dirty="0">
                <a:solidFill>
                  <a:schemeClr val="tx1"/>
                </a:solidFill>
                <a:latin typeface="Times New Roman" panose="02020603050405020304" pitchFamily="18" charset="0"/>
                <a:cs typeface="Times New Roman" panose="02020603050405020304" pitchFamily="18" charset="0"/>
              </a:rPr>
              <a:t>(runs)</a:t>
            </a:r>
          </a:p>
          <a:p>
            <a:pPr marL="457200" lvl="1" indent="0" algn="just">
              <a:buNone/>
            </a:pPr>
            <a:r>
              <a:rPr lang="en-US" sz="3000" dirty="0">
                <a:solidFill>
                  <a:schemeClr val="tx1"/>
                </a:solidFill>
                <a:latin typeface="Times New Roman" panose="02020603050405020304" pitchFamily="18" charset="0"/>
                <a:cs typeface="Times New Roman" panose="02020603050405020304" pitchFamily="18" charset="0"/>
              </a:rPr>
              <a:t>print(s)</a:t>
            </a:r>
          </a:p>
        </p:txBody>
      </p:sp>
    </p:spTree>
    <p:extLst>
      <p:ext uri="{BB962C8B-B14F-4D97-AF65-F5344CB8AC3E}">
        <p14:creationId xmlns:p14="http://schemas.microsoft.com/office/powerpoint/2010/main" val="3131132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7237" y="492384"/>
            <a:ext cx="11453091" cy="6151418"/>
          </a:xfrm>
        </p:spPr>
        <p:txBody>
          <a:bodyPr>
            <a:normAutofit/>
          </a:bodyPr>
          <a:lstStyle/>
          <a:p>
            <a:r>
              <a:rPr lang="en-US" sz="3000" dirty="0" err="1">
                <a:solidFill>
                  <a:schemeClr val="tx1"/>
                </a:solidFill>
                <a:latin typeface="Times New Roman" panose="02020603050405020304" pitchFamily="18" charset="0"/>
                <a:cs typeface="Times New Roman" panose="02020603050405020304" pitchFamily="18" charset="0"/>
              </a:rPr>
              <a:t>DataFrame</a:t>
            </a:r>
            <a:r>
              <a:rPr lang="en-US" sz="3000" dirty="0">
                <a:solidFill>
                  <a:schemeClr val="tx1"/>
                </a:solidFill>
                <a:latin typeface="Times New Roman" panose="02020603050405020304" pitchFamily="18" charset="0"/>
                <a:cs typeface="Times New Roman" panose="02020603050405020304" pitchFamily="18" charset="0"/>
              </a:rPr>
              <a:t>:</a:t>
            </a:r>
          </a:p>
          <a:p>
            <a:r>
              <a:rPr lang="en-US" sz="3000" dirty="0">
                <a:solidFill>
                  <a:schemeClr val="tx1"/>
                </a:solidFill>
                <a:latin typeface="Times New Roman" panose="02020603050405020304" pitchFamily="18" charset="0"/>
                <a:cs typeface="Times New Roman" panose="02020603050405020304" pitchFamily="18" charset="0"/>
              </a:rPr>
              <a:t> Using dictionary:</a:t>
            </a:r>
          </a:p>
          <a:p>
            <a:pPr marL="457200" lvl="1" indent="0">
              <a:buNone/>
            </a:pPr>
            <a:r>
              <a:rPr lang="en-US" sz="3000" dirty="0">
                <a:solidFill>
                  <a:schemeClr val="tx1"/>
                </a:solidFill>
                <a:latin typeface="Times New Roman" panose="02020603050405020304" pitchFamily="18" charset="0"/>
                <a:cs typeface="Times New Roman" panose="02020603050405020304" pitchFamily="18" charset="0"/>
              </a:rPr>
              <a:t>import pandas as </a:t>
            </a:r>
            <a:r>
              <a:rPr lang="en-US" sz="3000" dirty="0" err="1">
                <a:solidFill>
                  <a:schemeClr val="tx1"/>
                </a:solidFill>
                <a:latin typeface="Times New Roman" panose="02020603050405020304" pitchFamily="18" charset="0"/>
                <a:cs typeface="Times New Roman" panose="02020603050405020304" pitchFamily="18" charset="0"/>
              </a:rPr>
              <a:t>pd</a:t>
            </a:r>
            <a:endParaRPr lang="en-US" sz="3000" dirty="0">
              <a:solidFill>
                <a:schemeClr val="tx1"/>
              </a:solidFill>
              <a:latin typeface="Times New Roman" panose="02020603050405020304" pitchFamily="18" charset="0"/>
              <a:cs typeface="Times New Roman" panose="02020603050405020304" pitchFamily="18" charset="0"/>
            </a:endParaRPr>
          </a:p>
          <a:p>
            <a:pPr marL="457200" lvl="1" indent="0">
              <a:buNone/>
            </a:pPr>
            <a:r>
              <a:rPr lang="en-US" sz="3000" dirty="0">
                <a:solidFill>
                  <a:schemeClr val="tx1"/>
                </a:solidFill>
                <a:latin typeface="Times New Roman" panose="02020603050405020304" pitchFamily="18" charset="0"/>
                <a:cs typeface="Times New Roman" panose="02020603050405020304" pitchFamily="18" charset="0"/>
              </a:rPr>
              <a:t>dict1= {"Student Name":[“Ahmed", "Ali", "</a:t>
            </a:r>
            <a:r>
              <a:rPr lang="en-US" sz="3000" dirty="0" err="1">
                <a:solidFill>
                  <a:schemeClr val="tx1"/>
                </a:solidFill>
                <a:latin typeface="Times New Roman" panose="02020603050405020304" pitchFamily="18" charset="0"/>
                <a:cs typeface="Times New Roman" panose="02020603050405020304" pitchFamily="18" charset="0"/>
              </a:rPr>
              <a:t>Faraz</a:t>
            </a:r>
            <a:r>
              <a:rPr lang="en-US" sz="3000" dirty="0">
                <a:solidFill>
                  <a:schemeClr val="tx1"/>
                </a:solidFill>
                <a:latin typeface="Times New Roman" panose="02020603050405020304" pitchFamily="18" charset="0"/>
                <a:cs typeface="Times New Roman" panose="02020603050405020304" pitchFamily="18" charset="0"/>
              </a:rPr>
              <a:t>"], "Marks":[88,89,90]}</a:t>
            </a:r>
          </a:p>
          <a:p>
            <a:pPr marL="457200" lvl="1" indent="0">
              <a:buNone/>
            </a:pPr>
            <a:r>
              <a:rPr lang="en-US" sz="3000" dirty="0" err="1">
                <a:solidFill>
                  <a:schemeClr val="tx1"/>
                </a:solidFill>
                <a:latin typeface="Times New Roman" panose="02020603050405020304" pitchFamily="18" charset="0"/>
                <a:cs typeface="Times New Roman" panose="02020603050405020304" pitchFamily="18" charset="0"/>
              </a:rPr>
              <a:t>df</a:t>
            </a:r>
            <a:r>
              <a:rPr lang="en-US" sz="3000" dirty="0">
                <a:solidFill>
                  <a:schemeClr val="tx1"/>
                </a:solidFill>
                <a:latin typeface="Times New Roman" panose="02020603050405020304" pitchFamily="18" charset="0"/>
                <a:cs typeface="Times New Roman" panose="02020603050405020304" pitchFamily="18" charset="0"/>
              </a:rPr>
              <a:t>=</a:t>
            </a:r>
            <a:r>
              <a:rPr lang="en-US" sz="3000" dirty="0" err="1">
                <a:solidFill>
                  <a:schemeClr val="tx1"/>
                </a:solidFill>
                <a:latin typeface="Times New Roman" panose="02020603050405020304" pitchFamily="18" charset="0"/>
                <a:cs typeface="Times New Roman" panose="02020603050405020304" pitchFamily="18" charset="0"/>
              </a:rPr>
              <a:t>pd.DataFrame</a:t>
            </a:r>
            <a:r>
              <a:rPr lang="en-US" sz="3000" dirty="0">
                <a:solidFill>
                  <a:schemeClr val="tx1"/>
                </a:solidFill>
                <a:latin typeface="Times New Roman" panose="02020603050405020304" pitchFamily="18" charset="0"/>
                <a:cs typeface="Times New Roman" panose="02020603050405020304" pitchFamily="18" charset="0"/>
              </a:rPr>
              <a:t>(dict1)</a:t>
            </a:r>
          </a:p>
          <a:p>
            <a:pPr marL="457200" lvl="1" indent="0">
              <a:buNone/>
            </a:pPr>
            <a:r>
              <a:rPr lang="en-US" sz="3000" dirty="0" err="1">
                <a:solidFill>
                  <a:schemeClr val="tx1"/>
                </a:solidFill>
                <a:latin typeface="Times New Roman" panose="02020603050405020304" pitchFamily="18" charset="0"/>
                <a:cs typeface="Times New Roman" panose="02020603050405020304" pitchFamily="18" charset="0"/>
              </a:rPr>
              <a:t>df</a:t>
            </a:r>
            <a:endParaRPr lang="en-US" sz="3000" dirty="0">
              <a:solidFill>
                <a:schemeClr val="tx1"/>
              </a:solidFill>
              <a:latin typeface="Times New Roman" panose="02020603050405020304" pitchFamily="18" charset="0"/>
              <a:cs typeface="Times New Roman" panose="02020603050405020304" pitchFamily="18" charset="0"/>
            </a:endParaRPr>
          </a:p>
          <a:p>
            <a:pPr marL="0" indent="0">
              <a:buNone/>
            </a:pPr>
            <a:endParaRPr lang="en-US"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Saving the file as csv and excel:</a:t>
            </a:r>
          </a:p>
          <a:p>
            <a:pPr marL="0" indent="0">
              <a:buNone/>
            </a:pP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df.to_csv</a:t>
            </a:r>
            <a:r>
              <a:rPr lang="en-US" sz="3000" dirty="0">
                <a:solidFill>
                  <a:schemeClr val="tx1"/>
                </a:solidFill>
                <a:latin typeface="Times New Roman" panose="02020603050405020304" pitchFamily="18" charset="0"/>
                <a:cs typeface="Times New Roman" panose="02020603050405020304" pitchFamily="18" charset="0"/>
              </a:rPr>
              <a:t>(‘abc.csv’, index=False)</a:t>
            </a:r>
          </a:p>
          <a:p>
            <a:endParaRPr lang="en-US" sz="3000" dirty="0"/>
          </a:p>
        </p:txBody>
      </p:sp>
    </p:spTree>
    <p:extLst>
      <p:ext uri="{BB962C8B-B14F-4D97-AF65-F5344CB8AC3E}">
        <p14:creationId xmlns:p14="http://schemas.microsoft.com/office/powerpoint/2010/main" val="463835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999788" cy="5668818"/>
          </a:xfrm>
        </p:spPr>
        <p:txBody>
          <a:bodyPr>
            <a:normAutofit/>
          </a:bodyPr>
          <a:lstStyle/>
          <a:p>
            <a:pPr algn="just"/>
            <a:r>
              <a:rPr lang="en-US" sz="25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Reading a csv and excel file:</a:t>
            </a:r>
          </a:p>
          <a:p>
            <a:pPr algn="just"/>
            <a:r>
              <a:rPr lang="en-US" sz="25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df</a:t>
            </a:r>
            <a:r>
              <a:rPr lang="en-US" sz="25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r>
              <a:rPr lang="en-US" sz="25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pd.read_excel</a:t>
            </a:r>
            <a:r>
              <a:rPr lang="en-US" sz="25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(‘filename.xlsx')</a:t>
            </a:r>
          </a:p>
          <a:p>
            <a:pPr algn="just"/>
            <a:r>
              <a:rPr lang="en-US" sz="25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df</a:t>
            </a:r>
            <a:r>
              <a:rPr lang="en-US" sz="25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r>
              <a:rPr lang="en-US" sz="25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pd.read_csv</a:t>
            </a:r>
            <a:r>
              <a:rPr lang="en-US" sz="25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(‘filename.csv')</a:t>
            </a:r>
          </a:p>
          <a:p>
            <a:pPr algn="just"/>
            <a:endParaRPr lang="en-US" sz="25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algn="just"/>
            <a:r>
              <a:rPr lang="en-US" sz="25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Reading the first n rows:</a:t>
            </a:r>
          </a:p>
          <a:p>
            <a:pPr algn="just"/>
            <a:r>
              <a:rPr lang="en-US" sz="25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df.head</a:t>
            </a:r>
            <a:r>
              <a:rPr lang="en-US" sz="25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(n)               : where n specifies the number of rows</a:t>
            </a:r>
          </a:p>
          <a:p>
            <a:pPr algn="just"/>
            <a:endParaRPr lang="en-US" sz="25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algn="just"/>
            <a:r>
              <a:rPr lang="en-US" sz="25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Reading the last n rows:</a:t>
            </a:r>
          </a:p>
          <a:p>
            <a:pPr algn="just"/>
            <a:r>
              <a:rPr lang="en-US" sz="25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df.tail</a:t>
            </a:r>
            <a:r>
              <a:rPr lang="en-US" sz="25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(n)                 : where n specifies the number of rows</a:t>
            </a:r>
          </a:p>
          <a:p>
            <a:pPr algn="just"/>
            <a:endParaRPr lang="en-US" dirty="0"/>
          </a:p>
        </p:txBody>
      </p:sp>
    </p:spTree>
    <p:extLst>
      <p:ext uri="{BB962C8B-B14F-4D97-AF65-F5344CB8AC3E}">
        <p14:creationId xmlns:p14="http://schemas.microsoft.com/office/powerpoint/2010/main" val="2047887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9455" y="277090"/>
            <a:ext cx="11647053" cy="6160655"/>
          </a:xfrm>
        </p:spPr>
        <p:txBody>
          <a:bodyPr>
            <a:normAutofit/>
          </a:bodyPr>
          <a:lstStyle/>
          <a:p>
            <a:pPr algn="just"/>
            <a:r>
              <a:rPr lang="en-US" sz="2500" b="1" dirty="0">
                <a:solidFill>
                  <a:schemeClr val="tx1"/>
                </a:solidFill>
                <a:latin typeface="Times New Roman" panose="02020603050405020304" pitchFamily="18" charset="0"/>
                <a:cs typeface="Times New Roman" panose="02020603050405020304" pitchFamily="18" charset="0"/>
              </a:rPr>
              <a:t>Retrieving the column names:</a:t>
            </a:r>
          </a:p>
          <a:p>
            <a:pPr algn="just"/>
            <a:r>
              <a:rPr lang="en-US" sz="2500" dirty="0" err="1">
                <a:solidFill>
                  <a:schemeClr val="tx1"/>
                </a:solidFill>
                <a:latin typeface="Times New Roman" panose="02020603050405020304" pitchFamily="18" charset="0"/>
                <a:cs typeface="Times New Roman" panose="02020603050405020304" pitchFamily="18" charset="0"/>
              </a:rPr>
              <a:t>df.keys</a:t>
            </a:r>
            <a:r>
              <a:rPr lang="en-US" sz="2500" dirty="0">
                <a:solidFill>
                  <a:schemeClr val="tx1"/>
                </a:solidFill>
                <a:latin typeface="Times New Roman" panose="02020603050405020304" pitchFamily="18" charset="0"/>
                <a:cs typeface="Times New Roman" panose="02020603050405020304" pitchFamily="18" charset="0"/>
              </a:rPr>
              <a:t>()</a:t>
            </a:r>
          </a:p>
          <a:p>
            <a:pPr algn="just"/>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b="1" dirty="0">
                <a:solidFill>
                  <a:schemeClr val="tx1"/>
                </a:solidFill>
                <a:latin typeface="Times New Roman" panose="02020603050405020304" pitchFamily="18" charset="0"/>
                <a:cs typeface="Times New Roman" panose="02020603050405020304" pitchFamily="18" charset="0"/>
              </a:rPr>
              <a:t>Changing the index of the </a:t>
            </a:r>
            <a:r>
              <a:rPr lang="en-US" sz="2500" b="1" dirty="0" err="1">
                <a:solidFill>
                  <a:schemeClr val="tx1"/>
                </a:solidFill>
                <a:latin typeface="Times New Roman" panose="02020603050405020304" pitchFamily="18" charset="0"/>
                <a:cs typeface="Times New Roman" panose="02020603050405020304" pitchFamily="18" charset="0"/>
              </a:rPr>
              <a:t>dataframe</a:t>
            </a:r>
            <a:r>
              <a:rPr lang="en-US" sz="2500" b="1" dirty="0">
                <a:solidFill>
                  <a:schemeClr val="tx1"/>
                </a:solidFill>
                <a:latin typeface="Times New Roman" panose="02020603050405020304" pitchFamily="18" charset="0"/>
                <a:cs typeface="Times New Roman" panose="02020603050405020304" pitchFamily="18" charset="0"/>
              </a:rPr>
              <a:t>:</a:t>
            </a:r>
          </a:p>
          <a:p>
            <a:pPr algn="just"/>
            <a:r>
              <a:rPr lang="en-US" sz="2500" dirty="0" err="1">
                <a:solidFill>
                  <a:schemeClr val="tx1"/>
                </a:solidFill>
                <a:latin typeface="Times New Roman" panose="02020603050405020304" pitchFamily="18" charset="0"/>
                <a:cs typeface="Times New Roman" panose="02020603050405020304" pitchFamily="18" charset="0"/>
              </a:rPr>
              <a:t>df.index</a:t>
            </a:r>
            <a:r>
              <a:rPr lang="en-US" sz="2500" dirty="0">
                <a:solidFill>
                  <a:schemeClr val="tx1"/>
                </a:solidFill>
                <a:latin typeface="Times New Roman" panose="02020603050405020304" pitchFamily="18" charset="0"/>
                <a:cs typeface="Times New Roman" panose="02020603050405020304" pitchFamily="18" charset="0"/>
              </a:rPr>
              <a:t>=["First", "Second", "Third", "Fourth", "Fifth", "Sixth", "Seventh", "Eighth", "Ninth", "Tenth"]</a:t>
            </a:r>
            <a:endParaRPr lang="en-US" dirty="0"/>
          </a:p>
          <a:p>
            <a:pPr algn="just"/>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dirty="0">
                <a:solidFill>
                  <a:schemeClr val="tx1"/>
                </a:solidFill>
                <a:latin typeface="Times New Roman" panose="02020603050405020304" pitchFamily="18" charset="0"/>
                <a:cs typeface="Times New Roman" panose="02020603050405020304" pitchFamily="18" charset="0"/>
              </a:rPr>
              <a:t>Changing a entry of a column:</a:t>
            </a:r>
          </a:p>
          <a:p>
            <a:pPr algn="just"/>
            <a:r>
              <a:rPr lang="en-US" sz="2500" dirty="0" err="1">
                <a:solidFill>
                  <a:schemeClr val="tx1"/>
                </a:solidFill>
                <a:latin typeface="Times New Roman" panose="02020603050405020304" pitchFamily="18" charset="0"/>
                <a:cs typeface="Times New Roman" panose="02020603050405020304" pitchFamily="18" charset="0"/>
              </a:rPr>
              <a:t>df</a:t>
            </a:r>
            <a:r>
              <a:rPr lang="en-US" sz="2500" dirty="0">
                <a:solidFill>
                  <a:schemeClr val="tx1"/>
                </a:solidFill>
                <a:latin typeface="Times New Roman" panose="02020603050405020304" pitchFamily="18" charset="0"/>
                <a:cs typeface="Times New Roman" panose="02020603050405020304" pitchFamily="18" charset="0"/>
              </a:rPr>
              <a:t>[‘</a:t>
            </a:r>
            <a:r>
              <a:rPr lang="en-US" sz="2500" dirty="0" err="1">
                <a:solidFill>
                  <a:schemeClr val="tx1"/>
                </a:solidFill>
                <a:latin typeface="Times New Roman" panose="02020603050405020304" pitchFamily="18" charset="0"/>
                <a:cs typeface="Times New Roman" panose="02020603050405020304" pitchFamily="18" charset="0"/>
              </a:rPr>
              <a:t>column_name</a:t>
            </a:r>
            <a:r>
              <a:rPr lang="en-US" sz="2500" dirty="0">
                <a:solidFill>
                  <a:schemeClr val="tx1"/>
                </a:solidFill>
                <a:latin typeface="Times New Roman" panose="02020603050405020304" pitchFamily="18" charset="0"/>
                <a:cs typeface="Times New Roman" panose="02020603050405020304" pitchFamily="18" charset="0"/>
              </a:rPr>
              <a:t>’][index]=“Your specified entry”</a:t>
            </a:r>
          </a:p>
          <a:p>
            <a:pPr algn="just"/>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dirty="0">
                <a:solidFill>
                  <a:schemeClr val="tx1"/>
                </a:solidFill>
                <a:latin typeface="Times New Roman" panose="02020603050405020304" pitchFamily="18" charset="0"/>
                <a:cs typeface="Times New Roman" panose="02020603050405020304" pitchFamily="18" charset="0"/>
              </a:rPr>
              <a:t>Specifying the datatype of the columns</a:t>
            </a:r>
          </a:p>
          <a:p>
            <a:pPr algn="just"/>
            <a:r>
              <a:rPr lang="en-US" sz="2500" dirty="0" err="1">
                <a:solidFill>
                  <a:schemeClr val="tx1"/>
                </a:solidFill>
                <a:latin typeface="Times New Roman" panose="02020603050405020304" pitchFamily="18" charset="0"/>
                <a:cs typeface="Times New Roman" panose="02020603050405020304" pitchFamily="18" charset="0"/>
              </a:rPr>
              <a:t>df.dtypes</a:t>
            </a:r>
            <a:endParaRPr lang="en-US" sz="25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4867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1475</TotalTime>
  <Words>1476</Words>
  <Application>Microsoft Office PowerPoint</Application>
  <PresentationFormat>Widescreen</PresentationFormat>
  <Paragraphs>157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Course Title: Artificial Intelligence  (Machine Learning &amp; Deep Learning)  PANDAS LIBRARY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ARTIFICIAL INTELLIGENCE  TOPIC: PANDAS  PREPARED BY: AHRAR BIN ASLAM</dc:title>
  <dc:creator>this pc</dc:creator>
  <cp:lastModifiedBy>Ahrar Bin Aslam</cp:lastModifiedBy>
  <cp:revision>40</cp:revision>
  <dcterms:created xsi:type="dcterms:W3CDTF">2023-06-19T17:12:02Z</dcterms:created>
  <dcterms:modified xsi:type="dcterms:W3CDTF">2024-08-22T04:51:10Z</dcterms:modified>
</cp:coreProperties>
</file>