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8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D12E9-B159-3F80-D3A0-C762CFD6C0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C00902-BFE0-4693-2574-6CFA4DFFD2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E41A1A-0B8B-ACE6-EEA3-0CA962161395}"/>
              </a:ext>
            </a:extLst>
          </p:cNvPr>
          <p:cNvSpPr>
            <a:spLocks noGrp="1"/>
          </p:cNvSpPr>
          <p:nvPr>
            <p:ph type="dt" sz="half" idx="10"/>
          </p:nvPr>
        </p:nvSpPr>
        <p:spPr/>
        <p:txBody>
          <a:bodyPr/>
          <a:lstStyle/>
          <a:p>
            <a:fld id="{F7C396D1-6CCA-4CBF-90CB-EAB16AF8F37E}" type="datetimeFigureOut">
              <a:rPr lang="en-US" smtClean="0"/>
              <a:t>8/22/2024</a:t>
            </a:fld>
            <a:endParaRPr lang="en-US"/>
          </a:p>
        </p:txBody>
      </p:sp>
      <p:sp>
        <p:nvSpPr>
          <p:cNvPr id="5" name="Footer Placeholder 4">
            <a:extLst>
              <a:ext uri="{FF2B5EF4-FFF2-40B4-BE49-F238E27FC236}">
                <a16:creationId xmlns:a16="http://schemas.microsoft.com/office/drawing/2014/main" id="{AE6EC8AF-EF92-3FDF-1679-09027CF108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1DFBF3-E193-8BC7-AAB0-4DBC27A68B4D}"/>
              </a:ext>
            </a:extLst>
          </p:cNvPr>
          <p:cNvSpPr>
            <a:spLocks noGrp="1"/>
          </p:cNvSpPr>
          <p:nvPr>
            <p:ph type="sldNum" sz="quarter" idx="12"/>
          </p:nvPr>
        </p:nvSpPr>
        <p:spPr/>
        <p:txBody>
          <a:bodyPr/>
          <a:lstStyle/>
          <a:p>
            <a:fld id="{B6236FEF-03B8-4C3E-B4C8-806B091E174C}" type="slidenum">
              <a:rPr lang="en-US" smtClean="0"/>
              <a:t>‹#›</a:t>
            </a:fld>
            <a:endParaRPr lang="en-US"/>
          </a:p>
        </p:txBody>
      </p:sp>
    </p:spTree>
    <p:extLst>
      <p:ext uri="{BB962C8B-B14F-4D97-AF65-F5344CB8AC3E}">
        <p14:creationId xmlns:p14="http://schemas.microsoft.com/office/powerpoint/2010/main" val="27868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655AE-6D46-18E6-BA8D-E74A013F0B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B7E517-EBC1-E7F9-7A5D-9ECCEBFB67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29E685-CEAB-5963-33EF-C29809AB1C93}"/>
              </a:ext>
            </a:extLst>
          </p:cNvPr>
          <p:cNvSpPr>
            <a:spLocks noGrp="1"/>
          </p:cNvSpPr>
          <p:nvPr>
            <p:ph type="dt" sz="half" idx="10"/>
          </p:nvPr>
        </p:nvSpPr>
        <p:spPr/>
        <p:txBody>
          <a:bodyPr/>
          <a:lstStyle/>
          <a:p>
            <a:fld id="{F7C396D1-6CCA-4CBF-90CB-EAB16AF8F37E}" type="datetimeFigureOut">
              <a:rPr lang="en-US" smtClean="0"/>
              <a:t>8/22/2024</a:t>
            </a:fld>
            <a:endParaRPr lang="en-US"/>
          </a:p>
        </p:txBody>
      </p:sp>
      <p:sp>
        <p:nvSpPr>
          <p:cNvPr id="5" name="Footer Placeholder 4">
            <a:extLst>
              <a:ext uri="{FF2B5EF4-FFF2-40B4-BE49-F238E27FC236}">
                <a16:creationId xmlns:a16="http://schemas.microsoft.com/office/drawing/2014/main" id="{607ED7DB-65A4-2C01-B13F-781AC06FB5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E5B4C6-AC68-8AE3-4896-BCAB9B1CF95E}"/>
              </a:ext>
            </a:extLst>
          </p:cNvPr>
          <p:cNvSpPr>
            <a:spLocks noGrp="1"/>
          </p:cNvSpPr>
          <p:nvPr>
            <p:ph type="sldNum" sz="quarter" idx="12"/>
          </p:nvPr>
        </p:nvSpPr>
        <p:spPr/>
        <p:txBody>
          <a:bodyPr/>
          <a:lstStyle/>
          <a:p>
            <a:fld id="{B6236FEF-03B8-4C3E-B4C8-806B091E174C}" type="slidenum">
              <a:rPr lang="en-US" smtClean="0"/>
              <a:t>‹#›</a:t>
            </a:fld>
            <a:endParaRPr lang="en-US"/>
          </a:p>
        </p:txBody>
      </p:sp>
    </p:spTree>
    <p:extLst>
      <p:ext uri="{BB962C8B-B14F-4D97-AF65-F5344CB8AC3E}">
        <p14:creationId xmlns:p14="http://schemas.microsoft.com/office/powerpoint/2010/main" val="2716124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6B28C1-BBF6-F556-2D8C-0102C09E93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1C734C-3EA4-88E1-F5BB-A164F5E163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D95755-C04B-8DEB-7749-88DA009A969F}"/>
              </a:ext>
            </a:extLst>
          </p:cNvPr>
          <p:cNvSpPr>
            <a:spLocks noGrp="1"/>
          </p:cNvSpPr>
          <p:nvPr>
            <p:ph type="dt" sz="half" idx="10"/>
          </p:nvPr>
        </p:nvSpPr>
        <p:spPr/>
        <p:txBody>
          <a:bodyPr/>
          <a:lstStyle/>
          <a:p>
            <a:fld id="{F7C396D1-6CCA-4CBF-90CB-EAB16AF8F37E}" type="datetimeFigureOut">
              <a:rPr lang="en-US" smtClean="0"/>
              <a:t>8/22/2024</a:t>
            </a:fld>
            <a:endParaRPr lang="en-US"/>
          </a:p>
        </p:txBody>
      </p:sp>
      <p:sp>
        <p:nvSpPr>
          <p:cNvPr id="5" name="Footer Placeholder 4">
            <a:extLst>
              <a:ext uri="{FF2B5EF4-FFF2-40B4-BE49-F238E27FC236}">
                <a16:creationId xmlns:a16="http://schemas.microsoft.com/office/drawing/2014/main" id="{33E3BCED-DD5E-7FA3-DDE7-727A359AF5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ED4A6-AD00-4D92-4A20-BC2E9BA43DB5}"/>
              </a:ext>
            </a:extLst>
          </p:cNvPr>
          <p:cNvSpPr>
            <a:spLocks noGrp="1"/>
          </p:cNvSpPr>
          <p:nvPr>
            <p:ph type="sldNum" sz="quarter" idx="12"/>
          </p:nvPr>
        </p:nvSpPr>
        <p:spPr/>
        <p:txBody>
          <a:bodyPr/>
          <a:lstStyle/>
          <a:p>
            <a:fld id="{B6236FEF-03B8-4C3E-B4C8-806B091E174C}" type="slidenum">
              <a:rPr lang="en-US" smtClean="0"/>
              <a:t>‹#›</a:t>
            </a:fld>
            <a:endParaRPr lang="en-US"/>
          </a:p>
        </p:txBody>
      </p:sp>
    </p:spTree>
    <p:extLst>
      <p:ext uri="{BB962C8B-B14F-4D97-AF65-F5344CB8AC3E}">
        <p14:creationId xmlns:p14="http://schemas.microsoft.com/office/powerpoint/2010/main" val="3021607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08399-A8C3-4CAB-9EF7-DA586FFF7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2BE1A6-4B2E-F3ED-6A07-11CB73B002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F9DE94-32A7-D341-3948-2BAC91CE7D72}"/>
              </a:ext>
            </a:extLst>
          </p:cNvPr>
          <p:cNvSpPr>
            <a:spLocks noGrp="1"/>
          </p:cNvSpPr>
          <p:nvPr>
            <p:ph type="dt" sz="half" idx="10"/>
          </p:nvPr>
        </p:nvSpPr>
        <p:spPr/>
        <p:txBody>
          <a:bodyPr/>
          <a:lstStyle/>
          <a:p>
            <a:fld id="{F7C396D1-6CCA-4CBF-90CB-EAB16AF8F37E}" type="datetimeFigureOut">
              <a:rPr lang="en-US" smtClean="0"/>
              <a:t>8/22/2024</a:t>
            </a:fld>
            <a:endParaRPr lang="en-US"/>
          </a:p>
        </p:txBody>
      </p:sp>
      <p:sp>
        <p:nvSpPr>
          <p:cNvPr id="5" name="Footer Placeholder 4">
            <a:extLst>
              <a:ext uri="{FF2B5EF4-FFF2-40B4-BE49-F238E27FC236}">
                <a16:creationId xmlns:a16="http://schemas.microsoft.com/office/drawing/2014/main" id="{4EEB507E-0462-F1D3-B6E5-0C34717E8B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688A9A-E03B-DFCF-215C-63291E7C2232}"/>
              </a:ext>
            </a:extLst>
          </p:cNvPr>
          <p:cNvSpPr>
            <a:spLocks noGrp="1"/>
          </p:cNvSpPr>
          <p:nvPr>
            <p:ph type="sldNum" sz="quarter" idx="12"/>
          </p:nvPr>
        </p:nvSpPr>
        <p:spPr/>
        <p:txBody>
          <a:bodyPr/>
          <a:lstStyle/>
          <a:p>
            <a:fld id="{B6236FEF-03B8-4C3E-B4C8-806B091E174C}" type="slidenum">
              <a:rPr lang="en-US" smtClean="0"/>
              <a:t>‹#›</a:t>
            </a:fld>
            <a:endParaRPr lang="en-US"/>
          </a:p>
        </p:txBody>
      </p:sp>
    </p:spTree>
    <p:extLst>
      <p:ext uri="{BB962C8B-B14F-4D97-AF65-F5344CB8AC3E}">
        <p14:creationId xmlns:p14="http://schemas.microsoft.com/office/powerpoint/2010/main" val="179886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01AF1-FD2B-6AC2-A7A4-AC9AA25C90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61DC49-7969-2786-8D90-793EA9477F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AD40E4-A150-1518-182A-D5ED3533D9A9}"/>
              </a:ext>
            </a:extLst>
          </p:cNvPr>
          <p:cNvSpPr>
            <a:spLocks noGrp="1"/>
          </p:cNvSpPr>
          <p:nvPr>
            <p:ph type="dt" sz="half" idx="10"/>
          </p:nvPr>
        </p:nvSpPr>
        <p:spPr/>
        <p:txBody>
          <a:bodyPr/>
          <a:lstStyle/>
          <a:p>
            <a:fld id="{F7C396D1-6CCA-4CBF-90CB-EAB16AF8F37E}" type="datetimeFigureOut">
              <a:rPr lang="en-US" smtClean="0"/>
              <a:t>8/22/2024</a:t>
            </a:fld>
            <a:endParaRPr lang="en-US"/>
          </a:p>
        </p:txBody>
      </p:sp>
      <p:sp>
        <p:nvSpPr>
          <p:cNvPr id="5" name="Footer Placeholder 4">
            <a:extLst>
              <a:ext uri="{FF2B5EF4-FFF2-40B4-BE49-F238E27FC236}">
                <a16:creationId xmlns:a16="http://schemas.microsoft.com/office/drawing/2014/main" id="{8DABF1B9-11D8-5281-38E9-A6CDB6E16A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EE4922-AF97-2AA2-D21F-23769FEB1BA8}"/>
              </a:ext>
            </a:extLst>
          </p:cNvPr>
          <p:cNvSpPr>
            <a:spLocks noGrp="1"/>
          </p:cNvSpPr>
          <p:nvPr>
            <p:ph type="sldNum" sz="quarter" idx="12"/>
          </p:nvPr>
        </p:nvSpPr>
        <p:spPr/>
        <p:txBody>
          <a:bodyPr/>
          <a:lstStyle/>
          <a:p>
            <a:fld id="{B6236FEF-03B8-4C3E-B4C8-806B091E174C}" type="slidenum">
              <a:rPr lang="en-US" smtClean="0"/>
              <a:t>‹#›</a:t>
            </a:fld>
            <a:endParaRPr lang="en-US"/>
          </a:p>
        </p:txBody>
      </p:sp>
    </p:spTree>
    <p:extLst>
      <p:ext uri="{BB962C8B-B14F-4D97-AF65-F5344CB8AC3E}">
        <p14:creationId xmlns:p14="http://schemas.microsoft.com/office/powerpoint/2010/main" val="3183925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7E458-AE57-A585-9DCD-7BF4374E8A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FAFD69-CD88-C817-2A14-CF34C8EC20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C16D6D-6163-73CC-D77E-77B578571B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57164A-808F-0527-D5C2-E372DA0F992A}"/>
              </a:ext>
            </a:extLst>
          </p:cNvPr>
          <p:cNvSpPr>
            <a:spLocks noGrp="1"/>
          </p:cNvSpPr>
          <p:nvPr>
            <p:ph type="dt" sz="half" idx="10"/>
          </p:nvPr>
        </p:nvSpPr>
        <p:spPr/>
        <p:txBody>
          <a:bodyPr/>
          <a:lstStyle/>
          <a:p>
            <a:fld id="{F7C396D1-6CCA-4CBF-90CB-EAB16AF8F37E}" type="datetimeFigureOut">
              <a:rPr lang="en-US" smtClean="0"/>
              <a:t>8/22/2024</a:t>
            </a:fld>
            <a:endParaRPr lang="en-US"/>
          </a:p>
        </p:txBody>
      </p:sp>
      <p:sp>
        <p:nvSpPr>
          <p:cNvPr id="6" name="Footer Placeholder 5">
            <a:extLst>
              <a:ext uri="{FF2B5EF4-FFF2-40B4-BE49-F238E27FC236}">
                <a16:creationId xmlns:a16="http://schemas.microsoft.com/office/drawing/2014/main" id="{805AC623-6296-C354-AAD8-06C0DF2E9F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41A04D-7F53-F539-FD67-29DFA8C3D67A}"/>
              </a:ext>
            </a:extLst>
          </p:cNvPr>
          <p:cNvSpPr>
            <a:spLocks noGrp="1"/>
          </p:cNvSpPr>
          <p:nvPr>
            <p:ph type="sldNum" sz="quarter" idx="12"/>
          </p:nvPr>
        </p:nvSpPr>
        <p:spPr/>
        <p:txBody>
          <a:bodyPr/>
          <a:lstStyle/>
          <a:p>
            <a:fld id="{B6236FEF-03B8-4C3E-B4C8-806B091E174C}" type="slidenum">
              <a:rPr lang="en-US" smtClean="0"/>
              <a:t>‹#›</a:t>
            </a:fld>
            <a:endParaRPr lang="en-US"/>
          </a:p>
        </p:txBody>
      </p:sp>
    </p:spTree>
    <p:extLst>
      <p:ext uri="{BB962C8B-B14F-4D97-AF65-F5344CB8AC3E}">
        <p14:creationId xmlns:p14="http://schemas.microsoft.com/office/powerpoint/2010/main" val="3023192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E6C17-CF73-3C77-9846-8D855DF480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C682F6-778E-8E50-ADE2-0FCAFBAF9A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4AA0D5-6F17-DBF1-D3B5-B8E7799A46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AA8687-A9D5-6DBC-87A3-4FBAF4DA6F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6B42F6-6F0E-38F4-CF3D-821CB3DA17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021A4B-62CF-4AFC-BDC3-73FD2938900F}"/>
              </a:ext>
            </a:extLst>
          </p:cNvPr>
          <p:cNvSpPr>
            <a:spLocks noGrp="1"/>
          </p:cNvSpPr>
          <p:nvPr>
            <p:ph type="dt" sz="half" idx="10"/>
          </p:nvPr>
        </p:nvSpPr>
        <p:spPr/>
        <p:txBody>
          <a:bodyPr/>
          <a:lstStyle/>
          <a:p>
            <a:fld id="{F7C396D1-6CCA-4CBF-90CB-EAB16AF8F37E}" type="datetimeFigureOut">
              <a:rPr lang="en-US" smtClean="0"/>
              <a:t>8/22/2024</a:t>
            </a:fld>
            <a:endParaRPr lang="en-US"/>
          </a:p>
        </p:txBody>
      </p:sp>
      <p:sp>
        <p:nvSpPr>
          <p:cNvPr id="8" name="Footer Placeholder 7">
            <a:extLst>
              <a:ext uri="{FF2B5EF4-FFF2-40B4-BE49-F238E27FC236}">
                <a16:creationId xmlns:a16="http://schemas.microsoft.com/office/drawing/2014/main" id="{2F0D7FD1-5E72-EC4A-F82D-09DEE7C3B78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96D924-F57B-4C36-0CD4-E37D6A70644E}"/>
              </a:ext>
            </a:extLst>
          </p:cNvPr>
          <p:cNvSpPr>
            <a:spLocks noGrp="1"/>
          </p:cNvSpPr>
          <p:nvPr>
            <p:ph type="sldNum" sz="quarter" idx="12"/>
          </p:nvPr>
        </p:nvSpPr>
        <p:spPr/>
        <p:txBody>
          <a:bodyPr/>
          <a:lstStyle/>
          <a:p>
            <a:fld id="{B6236FEF-03B8-4C3E-B4C8-806B091E174C}" type="slidenum">
              <a:rPr lang="en-US" smtClean="0"/>
              <a:t>‹#›</a:t>
            </a:fld>
            <a:endParaRPr lang="en-US"/>
          </a:p>
        </p:txBody>
      </p:sp>
    </p:spTree>
    <p:extLst>
      <p:ext uri="{BB962C8B-B14F-4D97-AF65-F5344CB8AC3E}">
        <p14:creationId xmlns:p14="http://schemas.microsoft.com/office/powerpoint/2010/main" val="2795130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EF03B-6BEB-6561-70C5-E65CD24F33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DA0788-D9DD-F51D-921F-27E294652BAF}"/>
              </a:ext>
            </a:extLst>
          </p:cNvPr>
          <p:cNvSpPr>
            <a:spLocks noGrp="1"/>
          </p:cNvSpPr>
          <p:nvPr>
            <p:ph type="dt" sz="half" idx="10"/>
          </p:nvPr>
        </p:nvSpPr>
        <p:spPr/>
        <p:txBody>
          <a:bodyPr/>
          <a:lstStyle/>
          <a:p>
            <a:fld id="{F7C396D1-6CCA-4CBF-90CB-EAB16AF8F37E}" type="datetimeFigureOut">
              <a:rPr lang="en-US" smtClean="0"/>
              <a:t>8/22/2024</a:t>
            </a:fld>
            <a:endParaRPr lang="en-US"/>
          </a:p>
        </p:txBody>
      </p:sp>
      <p:sp>
        <p:nvSpPr>
          <p:cNvPr id="4" name="Footer Placeholder 3">
            <a:extLst>
              <a:ext uri="{FF2B5EF4-FFF2-40B4-BE49-F238E27FC236}">
                <a16:creationId xmlns:a16="http://schemas.microsoft.com/office/drawing/2014/main" id="{032FB5EB-82B8-9939-28F6-4EF397D575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2EB548-D8BA-3BE4-8009-C74EF55CE549}"/>
              </a:ext>
            </a:extLst>
          </p:cNvPr>
          <p:cNvSpPr>
            <a:spLocks noGrp="1"/>
          </p:cNvSpPr>
          <p:nvPr>
            <p:ph type="sldNum" sz="quarter" idx="12"/>
          </p:nvPr>
        </p:nvSpPr>
        <p:spPr/>
        <p:txBody>
          <a:bodyPr/>
          <a:lstStyle/>
          <a:p>
            <a:fld id="{B6236FEF-03B8-4C3E-B4C8-806B091E174C}" type="slidenum">
              <a:rPr lang="en-US" smtClean="0"/>
              <a:t>‹#›</a:t>
            </a:fld>
            <a:endParaRPr lang="en-US"/>
          </a:p>
        </p:txBody>
      </p:sp>
    </p:spTree>
    <p:extLst>
      <p:ext uri="{BB962C8B-B14F-4D97-AF65-F5344CB8AC3E}">
        <p14:creationId xmlns:p14="http://schemas.microsoft.com/office/powerpoint/2010/main" val="3594483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5381C4-6876-0E6B-0AE4-A85560DE0FD9}"/>
              </a:ext>
            </a:extLst>
          </p:cNvPr>
          <p:cNvSpPr>
            <a:spLocks noGrp="1"/>
          </p:cNvSpPr>
          <p:nvPr>
            <p:ph type="dt" sz="half" idx="10"/>
          </p:nvPr>
        </p:nvSpPr>
        <p:spPr/>
        <p:txBody>
          <a:bodyPr/>
          <a:lstStyle/>
          <a:p>
            <a:fld id="{F7C396D1-6CCA-4CBF-90CB-EAB16AF8F37E}" type="datetimeFigureOut">
              <a:rPr lang="en-US" smtClean="0"/>
              <a:t>8/22/2024</a:t>
            </a:fld>
            <a:endParaRPr lang="en-US"/>
          </a:p>
        </p:txBody>
      </p:sp>
      <p:sp>
        <p:nvSpPr>
          <p:cNvPr id="3" name="Footer Placeholder 2">
            <a:extLst>
              <a:ext uri="{FF2B5EF4-FFF2-40B4-BE49-F238E27FC236}">
                <a16:creationId xmlns:a16="http://schemas.microsoft.com/office/drawing/2014/main" id="{DE97A2A6-28CC-C6FC-DAC4-1DDA078624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0F018B-A430-0C59-34C4-10B0591C213F}"/>
              </a:ext>
            </a:extLst>
          </p:cNvPr>
          <p:cNvSpPr>
            <a:spLocks noGrp="1"/>
          </p:cNvSpPr>
          <p:nvPr>
            <p:ph type="sldNum" sz="quarter" idx="12"/>
          </p:nvPr>
        </p:nvSpPr>
        <p:spPr/>
        <p:txBody>
          <a:bodyPr/>
          <a:lstStyle/>
          <a:p>
            <a:fld id="{B6236FEF-03B8-4C3E-B4C8-806B091E174C}" type="slidenum">
              <a:rPr lang="en-US" smtClean="0"/>
              <a:t>‹#›</a:t>
            </a:fld>
            <a:endParaRPr lang="en-US"/>
          </a:p>
        </p:txBody>
      </p:sp>
    </p:spTree>
    <p:extLst>
      <p:ext uri="{BB962C8B-B14F-4D97-AF65-F5344CB8AC3E}">
        <p14:creationId xmlns:p14="http://schemas.microsoft.com/office/powerpoint/2010/main" val="264610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09953-7438-770E-B8A6-25E8DCF273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C8E9DC6-6EFF-9BF6-86E2-D57028D41C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BF5D06-ED5E-5805-A9E4-7B088B4B73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0ABD4F-EFDA-BCEA-6293-46BD6BB5751B}"/>
              </a:ext>
            </a:extLst>
          </p:cNvPr>
          <p:cNvSpPr>
            <a:spLocks noGrp="1"/>
          </p:cNvSpPr>
          <p:nvPr>
            <p:ph type="dt" sz="half" idx="10"/>
          </p:nvPr>
        </p:nvSpPr>
        <p:spPr/>
        <p:txBody>
          <a:bodyPr/>
          <a:lstStyle/>
          <a:p>
            <a:fld id="{F7C396D1-6CCA-4CBF-90CB-EAB16AF8F37E}" type="datetimeFigureOut">
              <a:rPr lang="en-US" smtClean="0"/>
              <a:t>8/22/2024</a:t>
            </a:fld>
            <a:endParaRPr lang="en-US"/>
          </a:p>
        </p:txBody>
      </p:sp>
      <p:sp>
        <p:nvSpPr>
          <p:cNvPr id="6" name="Footer Placeholder 5">
            <a:extLst>
              <a:ext uri="{FF2B5EF4-FFF2-40B4-BE49-F238E27FC236}">
                <a16:creationId xmlns:a16="http://schemas.microsoft.com/office/drawing/2014/main" id="{163198E2-6453-DED0-9F18-7208BA90EF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6E835-2B30-A582-6E21-B948C3F901B4}"/>
              </a:ext>
            </a:extLst>
          </p:cNvPr>
          <p:cNvSpPr>
            <a:spLocks noGrp="1"/>
          </p:cNvSpPr>
          <p:nvPr>
            <p:ph type="sldNum" sz="quarter" idx="12"/>
          </p:nvPr>
        </p:nvSpPr>
        <p:spPr/>
        <p:txBody>
          <a:bodyPr/>
          <a:lstStyle/>
          <a:p>
            <a:fld id="{B6236FEF-03B8-4C3E-B4C8-806B091E174C}" type="slidenum">
              <a:rPr lang="en-US" smtClean="0"/>
              <a:t>‹#›</a:t>
            </a:fld>
            <a:endParaRPr lang="en-US"/>
          </a:p>
        </p:txBody>
      </p:sp>
    </p:spTree>
    <p:extLst>
      <p:ext uri="{BB962C8B-B14F-4D97-AF65-F5344CB8AC3E}">
        <p14:creationId xmlns:p14="http://schemas.microsoft.com/office/powerpoint/2010/main" val="3624559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F5FD5-C3D0-3F24-FFC6-DE68E1AABF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5F95F2-09E5-7BD7-490F-76F804CEB0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5BF0AF2-27EB-C64D-42A7-3AC3B789D4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4D4C8F-1C09-E479-490F-92A7F56D90F7}"/>
              </a:ext>
            </a:extLst>
          </p:cNvPr>
          <p:cNvSpPr>
            <a:spLocks noGrp="1"/>
          </p:cNvSpPr>
          <p:nvPr>
            <p:ph type="dt" sz="half" idx="10"/>
          </p:nvPr>
        </p:nvSpPr>
        <p:spPr/>
        <p:txBody>
          <a:bodyPr/>
          <a:lstStyle/>
          <a:p>
            <a:fld id="{F7C396D1-6CCA-4CBF-90CB-EAB16AF8F37E}" type="datetimeFigureOut">
              <a:rPr lang="en-US" smtClean="0"/>
              <a:t>8/22/2024</a:t>
            </a:fld>
            <a:endParaRPr lang="en-US"/>
          </a:p>
        </p:txBody>
      </p:sp>
      <p:sp>
        <p:nvSpPr>
          <p:cNvPr id="6" name="Footer Placeholder 5">
            <a:extLst>
              <a:ext uri="{FF2B5EF4-FFF2-40B4-BE49-F238E27FC236}">
                <a16:creationId xmlns:a16="http://schemas.microsoft.com/office/drawing/2014/main" id="{70C0EC6B-D55A-5078-6FDB-B05DCA09FA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BA5E78-1C32-0C49-9976-E0F5077605F7}"/>
              </a:ext>
            </a:extLst>
          </p:cNvPr>
          <p:cNvSpPr>
            <a:spLocks noGrp="1"/>
          </p:cNvSpPr>
          <p:nvPr>
            <p:ph type="sldNum" sz="quarter" idx="12"/>
          </p:nvPr>
        </p:nvSpPr>
        <p:spPr/>
        <p:txBody>
          <a:bodyPr/>
          <a:lstStyle/>
          <a:p>
            <a:fld id="{B6236FEF-03B8-4C3E-B4C8-806B091E174C}" type="slidenum">
              <a:rPr lang="en-US" smtClean="0"/>
              <a:t>‹#›</a:t>
            </a:fld>
            <a:endParaRPr lang="en-US"/>
          </a:p>
        </p:txBody>
      </p:sp>
    </p:spTree>
    <p:extLst>
      <p:ext uri="{BB962C8B-B14F-4D97-AF65-F5344CB8AC3E}">
        <p14:creationId xmlns:p14="http://schemas.microsoft.com/office/powerpoint/2010/main" val="110877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919E86-99DC-BF8F-D1DB-3CEE7BD96E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B522CE-6568-F2FA-9341-6E26510B67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E1D223-7F39-629B-6392-05EF26A952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396D1-6CCA-4CBF-90CB-EAB16AF8F37E}" type="datetimeFigureOut">
              <a:rPr lang="en-US" smtClean="0"/>
              <a:t>8/22/2024</a:t>
            </a:fld>
            <a:endParaRPr lang="en-US"/>
          </a:p>
        </p:txBody>
      </p:sp>
      <p:sp>
        <p:nvSpPr>
          <p:cNvPr id="5" name="Footer Placeholder 4">
            <a:extLst>
              <a:ext uri="{FF2B5EF4-FFF2-40B4-BE49-F238E27FC236}">
                <a16:creationId xmlns:a16="http://schemas.microsoft.com/office/drawing/2014/main" id="{88B434C8-34DB-4C91-06FA-666AA31430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CE3787-6864-C5CC-D63F-7FFC95679D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36FEF-03B8-4C3E-B4C8-806B091E174C}" type="slidenum">
              <a:rPr lang="en-US" smtClean="0"/>
              <a:t>‹#›</a:t>
            </a:fld>
            <a:endParaRPr lang="en-US"/>
          </a:p>
        </p:txBody>
      </p:sp>
    </p:spTree>
    <p:extLst>
      <p:ext uri="{BB962C8B-B14F-4D97-AF65-F5344CB8AC3E}">
        <p14:creationId xmlns:p14="http://schemas.microsoft.com/office/powerpoint/2010/main" val="273823539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6284" y="1989452"/>
            <a:ext cx="10492509" cy="3278909"/>
          </a:xfrm>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Course Title: Artificial Intelligence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(Machine Learning &amp; Deep Learning)</a:t>
            </a:r>
            <a:br>
              <a:rPr lang="en-US" sz="4000" dirty="0">
                <a:latin typeface="Times New Roman" panose="02020603050405020304" pitchFamily="18" charset="0"/>
                <a:cs typeface="Times New Roman" panose="02020603050405020304" pitchFamily="18" charset="0"/>
              </a:rPr>
            </a:br>
            <a:br>
              <a:rPr lang="en-US" sz="4900" b="1" dirty="0">
                <a:latin typeface="Times New Roman" panose="02020603050405020304" pitchFamily="18" charset="0"/>
                <a:cs typeface="Times New Roman" panose="02020603050405020304" pitchFamily="18" charset="0"/>
              </a:rPr>
            </a:br>
            <a:r>
              <a:rPr lang="en-US" sz="5600" b="1" dirty="0">
                <a:latin typeface="Times New Roman" panose="02020603050405020304" pitchFamily="18" charset="0"/>
                <a:cs typeface="Times New Roman" panose="02020603050405020304" pitchFamily="18" charset="0"/>
              </a:rPr>
              <a:t>NUMPY LIBRARY</a:t>
            </a:r>
            <a:br>
              <a:rPr lang="en-US" sz="3300" dirty="0">
                <a:latin typeface="Times New Roman" panose="02020603050405020304" pitchFamily="18" charset="0"/>
                <a:cs typeface="Times New Roman" panose="02020603050405020304" pitchFamily="18" charset="0"/>
              </a:rPr>
            </a:br>
            <a:br>
              <a:rPr lang="en-US" sz="6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448398" y="4360717"/>
            <a:ext cx="10114527" cy="1015663"/>
          </a:xfrm>
          <a:prstGeom prst="rect">
            <a:avLst/>
          </a:prstGeom>
          <a:noFill/>
        </p:spPr>
        <p:txBody>
          <a:bodyPr wrap="square" rtlCol="0">
            <a:spAutoFit/>
          </a:bodyPr>
          <a:lstStyle/>
          <a:p>
            <a:pPr algn="ctr"/>
            <a:r>
              <a:rPr lang="en-US" sz="3000" dirty="0">
                <a:latin typeface="Times New Roman" panose="02020603050405020304" pitchFamily="18" charset="0"/>
                <a:cs typeface="Times New Roman" panose="02020603050405020304" pitchFamily="18" charset="0"/>
              </a:rPr>
              <a:t>Engr. Ahrar Bin Aslam</a:t>
            </a:r>
          </a:p>
          <a:p>
            <a:pPr algn="ctr"/>
            <a:r>
              <a:rPr lang="en-US" sz="3000" dirty="0">
                <a:latin typeface="Times New Roman" panose="02020603050405020304" pitchFamily="18" charset="0"/>
                <a:cs typeface="Times New Roman" panose="02020603050405020304" pitchFamily="18" charset="0"/>
              </a:rPr>
              <a:t>ahrar.aslam@admin.muet.edu.pk</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66053" y="-83127"/>
            <a:ext cx="1938821" cy="1938821"/>
          </a:xfrm>
          <a:prstGeom prst="rect">
            <a:avLst/>
          </a:prstGeom>
        </p:spPr>
      </p:pic>
      <p:pic>
        <p:nvPicPr>
          <p:cNvPr id="9" name="Picture 8">
            <a:extLst>
              <a:ext uri="{FF2B5EF4-FFF2-40B4-BE49-F238E27FC236}">
                <a16:creationId xmlns:a16="http://schemas.microsoft.com/office/drawing/2014/main" id="{29749459-E521-F4E0-598C-70E08EDC0C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27" y="-83127"/>
            <a:ext cx="2072579" cy="2072579"/>
          </a:xfrm>
          <a:prstGeom prst="rect">
            <a:avLst/>
          </a:prstGeom>
        </p:spPr>
      </p:pic>
      <p:sp>
        <p:nvSpPr>
          <p:cNvPr id="6" name="TextBox 5">
            <a:extLst>
              <a:ext uri="{FF2B5EF4-FFF2-40B4-BE49-F238E27FC236}">
                <a16:creationId xmlns:a16="http://schemas.microsoft.com/office/drawing/2014/main" id="{B4AF5089-A159-84B6-B970-B06F4A09312F}"/>
              </a:ext>
            </a:extLst>
          </p:cNvPr>
          <p:cNvSpPr txBox="1"/>
          <p:nvPr/>
        </p:nvSpPr>
        <p:spPr>
          <a:xfrm>
            <a:off x="2815065" y="5733557"/>
            <a:ext cx="7154945" cy="830997"/>
          </a:xfrm>
          <a:prstGeom prst="rect">
            <a:avLst/>
          </a:prstGeom>
          <a:noFill/>
        </p:spPr>
        <p:txBody>
          <a:bodyPr wrap="square">
            <a:spAutoFit/>
          </a:bodyPr>
          <a:lstStyle/>
          <a:p>
            <a:pPr algn="ctr"/>
            <a:r>
              <a:rPr lang="en-US" sz="2400" dirty="0">
                <a:solidFill>
                  <a:srgbClr val="217BFF"/>
                </a:solidFill>
                <a:latin typeface="Times New Roman" panose="02020603050405020304" pitchFamily="18" charset="0"/>
                <a:cs typeface="Times New Roman" panose="02020603050405020304" pitchFamily="18" charset="0"/>
              </a:rPr>
              <a:t>Department of Telecommunication Engineering</a:t>
            </a:r>
          </a:p>
          <a:p>
            <a:pPr algn="ctr"/>
            <a:r>
              <a:rPr lang="en-US" sz="2400" dirty="0">
                <a:solidFill>
                  <a:srgbClr val="217BFF"/>
                </a:solidFill>
                <a:latin typeface="Times New Roman" panose="02020603050405020304" pitchFamily="18" charset="0"/>
                <a:cs typeface="Times New Roman" panose="02020603050405020304" pitchFamily="18" charset="0"/>
              </a:rPr>
              <a:t>Mehran University of Engineering and Technology</a:t>
            </a:r>
          </a:p>
        </p:txBody>
      </p:sp>
    </p:spTree>
    <p:extLst>
      <p:ext uri="{BB962C8B-B14F-4D97-AF65-F5344CB8AC3E}">
        <p14:creationId xmlns:p14="http://schemas.microsoft.com/office/powerpoint/2010/main" val="2437589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8402" y="864909"/>
            <a:ext cx="11001407" cy="5128181"/>
          </a:xfrm>
        </p:spPr>
        <p:txBody>
          <a:bodyPr>
            <a:normAutofit lnSpcReduction="10000"/>
          </a:bodyPr>
          <a:lstStyle/>
          <a:p>
            <a:r>
              <a:rPr lang="en-US" sz="2500" b="1" dirty="0">
                <a:solidFill>
                  <a:schemeClr val="tx1"/>
                </a:solidFill>
                <a:latin typeface="Times New Roman" panose="02020603050405020304" pitchFamily="18" charset="0"/>
                <a:cs typeface="Times New Roman" panose="02020603050405020304" pitchFamily="18" charset="0"/>
              </a:rPr>
              <a:t>Creating </a:t>
            </a:r>
            <a:r>
              <a:rPr lang="en-US" sz="2500" b="1" dirty="0" err="1">
                <a:solidFill>
                  <a:schemeClr val="tx1"/>
                </a:solidFill>
                <a:latin typeface="Times New Roman" panose="02020603050405020304" pitchFamily="18" charset="0"/>
                <a:cs typeface="Times New Roman" panose="02020603050405020304" pitchFamily="18" charset="0"/>
              </a:rPr>
              <a:t>Numpy</a:t>
            </a:r>
            <a:r>
              <a:rPr lang="en-US" sz="2500" b="1" dirty="0">
                <a:solidFill>
                  <a:schemeClr val="tx1"/>
                </a:solidFill>
                <a:latin typeface="Times New Roman" panose="02020603050405020304" pitchFamily="18" charset="0"/>
                <a:cs typeface="Times New Roman" panose="02020603050405020304" pitchFamily="18" charset="0"/>
              </a:rPr>
              <a:t> Array using </a:t>
            </a:r>
            <a:r>
              <a:rPr lang="en-US" sz="2500" b="1" dirty="0" err="1">
                <a:solidFill>
                  <a:schemeClr val="tx1"/>
                </a:solidFill>
                <a:latin typeface="Times New Roman" panose="02020603050405020304" pitchFamily="18" charset="0"/>
                <a:cs typeface="Times New Roman" panose="02020603050405020304" pitchFamily="18" charset="0"/>
              </a:rPr>
              <a:t>random.rand</a:t>
            </a:r>
            <a:endParaRPr lang="en-US" sz="2500" b="1" dirty="0">
              <a:solidFill>
                <a:schemeClr val="tx1"/>
              </a:solidFill>
              <a:latin typeface="Times New Roman" panose="02020603050405020304" pitchFamily="18" charset="0"/>
              <a:cs typeface="Times New Roman" panose="02020603050405020304" pitchFamily="18" charset="0"/>
            </a:endParaRPr>
          </a:p>
          <a:p>
            <a:r>
              <a:rPr lang="en-US" sz="2500" dirty="0">
                <a:solidFill>
                  <a:schemeClr val="tx1"/>
                </a:solidFill>
                <a:latin typeface="Times New Roman" panose="02020603050405020304" pitchFamily="18" charset="0"/>
                <a:cs typeface="Times New Roman" panose="02020603050405020304" pitchFamily="18" charset="0"/>
              </a:rPr>
              <a:t>a=</a:t>
            </a:r>
            <a:r>
              <a:rPr lang="en-US" sz="2500" dirty="0" err="1">
                <a:solidFill>
                  <a:schemeClr val="tx1"/>
                </a:solidFill>
                <a:latin typeface="Times New Roman" panose="02020603050405020304" pitchFamily="18" charset="0"/>
                <a:cs typeface="Times New Roman" panose="02020603050405020304" pitchFamily="18" charset="0"/>
              </a:rPr>
              <a:t>np.random.rand</a:t>
            </a:r>
            <a:r>
              <a:rPr lang="en-US" sz="2500" dirty="0">
                <a:solidFill>
                  <a:schemeClr val="tx1"/>
                </a:solidFill>
                <a:latin typeface="Times New Roman" panose="02020603050405020304" pitchFamily="18" charset="0"/>
                <a:cs typeface="Times New Roman" panose="02020603050405020304" pitchFamily="18" charset="0"/>
              </a:rPr>
              <a:t>(2,2)</a:t>
            </a:r>
          </a:p>
          <a:p>
            <a:r>
              <a:rPr lang="en-US" sz="2500" dirty="0">
                <a:solidFill>
                  <a:schemeClr val="tx1"/>
                </a:solidFill>
                <a:latin typeface="Times New Roman" panose="02020603050405020304" pitchFamily="18" charset="0"/>
                <a:cs typeface="Times New Roman" panose="02020603050405020304" pitchFamily="18" charset="0"/>
              </a:rPr>
              <a:t>print(a)</a:t>
            </a:r>
          </a:p>
          <a:p>
            <a:r>
              <a:rPr lang="en-US" sz="2500" dirty="0">
                <a:solidFill>
                  <a:schemeClr val="tx1"/>
                </a:solidFill>
                <a:latin typeface="Times New Roman" panose="02020603050405020304" pitchFamily="18" charset="0"/>
                <a:cs typeface="Times New Roman" panose="02020603050405020304" pitchFamily="18" charset="0"/>
              </a:rPr>
              <a:t>Creating </a:t>
            </a:r>
            <a:r>
              <a:rPr lang="en-US" sz="2500" dirty="0" err="1">
                <a:solidFill>
                  <a:schemeClr val="tx1"/>
                </a:solidFill>
                <a:latin typeface="Times New Roman" panose="02020603050405020304" pitchFamily="18" charset="0"/>
                <a:cs typeface="Times New Roman" panose="02020603050405020304" pitchFamily="18" charset="0"/>
              </a:rPr>
              <a:t>Numpy</a:t>
            </a:r>
            <a:r>
              <a:rPr lang="en-US" sz="2500" dirty="0">
                <a:solidFill>
                  <a:schemeClr val="tx1"/>
                </a:solidFill>
                <a:latin typeface="Times New Roman" panose="02020603050405020304" pitchFamily="18" charset="0"/>
                <a:cs typeface="Times New Roman" panose="02020603050405020304" pitchFamily="18" charset="0"/>
              </a:rPr>
              <a:t> Array using </a:t>
            </a:r>
            <a:r>
              <a:rPr lang="en-US" sz="2500" dirty="0" err="1">
                <a:solidFill>
                  <a:schemeClr val="tx1"/>
                </a:solidFill>
                <a:latin typeface="Times New Roman" panose="02020603050405020304" pitchFamily="18" charset="0"/>
                <a:cs typeface="Times New Roman" panose="02020603050405020304" pitchFamily="18" charset="0"/>
              </a:rPr>
              <a:t>random.randint</a:t>
            </a:r>
            <a:endParaRPr lang="en-US" sz="2500" dirty="0">
              <a:solidFill>
                <a:schemeClr val="tx1"/>
              </a:solidFill>
              <a:latin typeface="Times New Roman" panose="02020603050405020304" pitchFamily="18" charset="0"/>
              <a:cs typeface="Times New Roman" panose="02020603050405020304" pitchFamily="18" charset="0"/>
            </a:endParaRPr>
          </a:p>
          <a:p>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 = </a:t>
            </a:r>
            <a:r>
              <a:rPr lang="en-US" sz="2500" dirty="0" err="1">
                <a:solidFill>
                  <a:schemeClr val="tx1"/>
                </a:solidFill>
                <a:latin typeface="Times New Roman" panose="02020603050405020304" pitchFamily="18" charset="0"/>
                <a:cs typeface="Times New Roman" panose="02020603050405020304" pitchFamily="18" charset="0"/>
              </a:rPr>
              <a:t>np.random.randint</a:t>
            </a:r>
            <a:r>
              <a:rPr lang="en-US" sz="2500" dirty="0">
                <a:solidFill>
                  <a:schemeClr val="tx1"/>
                </a:solidFill>
                <a:latin typeface="Times New Roman" panose="02020603050405020304" pitchFamily="18" charset="0"/>
                <a:cs typeface="Times New Roman" panose="02020603050405020304" pitchFamily="18" charset="0"/>
              </a:rPr>
              <a:t>(1,200, size=10)</a:t>
            </a:r>
          </a:p>
          <a:p>
            <a:r>
              <a:rPr lang="en-US" sz="2500" dirty="0">
                <a:solidFill>
                  <a:schemeClr val="tx1"/>
                </a:solidFill>
                <a:latin typeface="Times New Roman" panose="02020603050405020304" pitchFamily="18" charset="0"/>
                <a:cs typeface="Times New Roman" panose="02020603050405020304" pitchFamily="18" charset="0"/>
              </a:rPr>
              <a:t>print(</a:t>
            </a:r>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a:t>
            </a:r>
          </a:p>
          <a:p>
            <a:endParaRPr lang="en-US" sz="2500" dirty="0">
              <a:solidFill>
                <a:schemeClr val="tx1"/>
              </a:solidFill>
              <a:latin typeface="Times New Roman" panose="02020603050405020304" pitchFamily="18" charset="0"/>
              <a:cs typeface="Times New Roman" panose="02020603050405020304" pitchFamily="18" charset="0"/>
            </a:endParaRPr>
          </a:p>
          <a:p>
            <a:r>
              <a:rPr lang="en-US" sz="2500" dirty="0">
                <a:solidFill>
                  <a:schemeClr val="tx1"/>
                </a:solidFill>
                <a:latin typeface="Times New Roman" panose="02020603050405020304" pitchFamily="18" charset="0"/>
                <a:cs typeface="Times New Roman" panose="02020603050405020304" pitchFamily="18" charset="0"/>
              </a:rPr>
              <a:t>Array Attributes and Methods:</a:t>
            </a:r>
          </a:p>
          <a:p>
            <a:pPr marL="457200" indent="-457200">
              <a:buFont typeface="+mj-lt"/>
              <a:buAutoNum type="arabicPeriod"/>
            </a:pPr>
            <a:r>
              <a:rPr lang="en-US" sz="2500" dirty="0">
                <a:solidFill>
                  <a:schemeClr val="tx1"/>
                </a:solidFill>
                <a:latin typeface="Times New Roman" panose="02020603050405020304" pitchFamily="18" charset="0"/>
                <a:cs typeface="Times New Roman" panose="02020603050405020304" pitchFamily="18" charset="0"/>
              </a:rPr>
              <a:t>reshape(): The reshape() method is used to change the shape of an array without changing its data. It returns a new array with a modified shape.</a:t>
            </a:r>
          </a:p>
          <a:p>
            <a:pPr marL="0" indent="0">
              <a:buNone/>
            </a:pP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 = </a:t>
            </a:r>
            <a:r>
              <a:rPr lang="en-US" sz="2500" dirty="0" err="1">
                <a:solidFill>
                  <a:schemeClr val="tx1"/>
                </a:solidFill>
                <a:latin typeface="Times New Roman" panose="02020603050405020304" pitchFamily="18" charset="0"/>
                <a:cs typeface="Times New Roman" panose="02020603050405020304" pitchFamily="18" charset="0"/>
              </a:rPr>
              <a:t>np.array</a:t>
            </a:r>
            <a:r>
              <a:rPr lang="en-US" sz="2500" dirty="0">
                <a:solidFill>
                  <a:schemeClr val="tx1"/>
                </a:solidFill>
                <a:latin typeface="Times New Roman" panose="02020603050405020304" pitchFamily="18" charset="0"/>
                <a:cs typeface="Times New Roman" panose="02020603050405020304" pitchFamily="18" charset="0"/>
              </a:rPr>
              <a:t>([1, 2, 3, 4, 5, 6]) </a:t>
            </a:r>
            <a:r>
              <a:rPr lang="en-US" sz="2500" dirty="0" err="1">
                <a:solidFill>
                  <a:schemeClr val="tx1"/>
                </a:solidFill>
                <a:latin typeface="Times New Roman" panose="02020603050405020304" pitchFamily="18" charset="0"/>
                <a:cs typeface="Times New Roman" panose="02020603050405020304" pitchFamily="18" charset="0"/>
              </a:rPr>
              <a:t>reshaped_arr</a:t>
            </a:r>
            <a:r>
              <a:rPr lang="en-US" sz="2500" dirty="0">
                <a:solidFill>
                  <a:schemeClr val="tx1"/>
                </a:solidFill>
                <a:latin typeface="Times New Roman" panose="02020603050405020304" pitchFamily="18" charset="0"/>
                <a:cs typeface="Times New Roman" panose="02020603050405020304" pitchFamily="18" charset="0"/>
              </a:rPr>
              <a:t> = </a:t>
            </a:r>
            <a:r>
              <a:rPr lang="en-US" sz="2500" dirty="0" err="1">
                <a:solidFill>
                  <a:schemeClr val="tx1"/>
                </a:solidFill>
                <a:latin typeface="Times New Roman" panose="02020603050405020304" pitchFamily="18" charset="0"/>
                <a:cs typeface="Times New Roman" panose="02020603050405020304" pitchFamily="18" charset="0"/>
              </a:rPr>
              <a:t>arr.reshape</a:t>
            </a:r>
            <a:r>
              <a:rPr lang="en-US" sz="2500" dirty="0">
                <a:solidFill>
                  <a:schemeClr val="tx1"/>
                </a:solidFill>
                <a:latin typeface="Times New Roman" panose="02020603050405020304" pitchFamily="18" charset="0"/>
                <a:cs typeface="Times New Roman" panose="02020603050405020304" pitchFamily="18" charset="0"/>
              </a:rPr>
              <a:t>((2, 3)) 	print(</a:t>
            </a:r>
            <a:r>
              <a:rPr lang="en-US" sz="2500" dirty="0" err="1">
                <a:solidFill>
                  <a:schemeClr val="tx1"/>
                </a:solidFill>
                <a:latin typeface="Times New Roman" panose="02020603050405020304" pitchFamily="18" charset="0"/>
                <a:cs typeface="Times New Roman" panose="02020603050405020304" pitchFamily="18" charset="0"/>
              </a:rPr>
              <a:t>reshaped_arr</a:t>
            </a:r>
            <a:r>
              <a:rPr lang="en-US" sz="25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0887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1127" y="979055"/>
            <a:ext cx="10418618" cy="5200072"/>
          </a:xfrm>
        </p:spPr>
        <p:txBody>
          <a:bodyPr>
            <a:noAutofit/>
          </a:bodyPr>
          <a:lstStyle/>
          <a:p>
            <a:pPr marL="0" indent="0">
              <a:buNone/>
            </a:pPr>
            <a:r>
              <a:rPr lang="en-US" sz="2300" dirty="0">
                <a:solidFill>
                  <a:schemeClr val="tx1"/>
                </a:solidFill>
                <a:latin typeface="Times New Roman" panose="02020603050405020304" pitchFamily="18" charset="0"/>
                <a:cs typeface="Times New Roman" panose="02020603050405020304" pitchFamily="18" charset="0"/>
              </a:rPr>
              <a:t>2. max(): The max() method returns the maximum value in an array or along a specified axis.</a:t>
            </a:r>
          </a:p>
          <a:p>
            <a:pPr marL="0" indent="0">
              <a:buNone/>
            </a:pPr>
            <a:r>
              <a:rPr lang="en-US" sz="2300" dirty="0" err="1">
                <a:solidFill>
                  <a:schemeClr val="tx1"/>
                </a:solidFill>
                <a:latin typeface="Times New Roman" panose="02020603050405020304" pitchFamily="18" charset="0"/>
                <a:cs typeface="Times New Roman" panose="02020603050405020304" pitchFamily="18" charset="0"/>
              </a:rPr>
              <a:t>arr</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np.array</a:t>
            </a:r>
            <a:r>
              <a:rPr lang="en-US" sz="2300" dirty="0">
                <a:solidFill>
                  <a:schemeClr val="tx1"/>
                </a:solidFill>
                <a:latin typeface="Times New Roman" panose="02020603050405020304" pitchFamily="18" charset="0"/>
                <a:cs typeface="Times New Roman" panose="02020603050405020304" pitchFamily="18" charset="0"/>
              </a:rPr>
              <a:t>([1, 5, 3, 2, 4])</a:t>
            </a:r>
          </a:p>
          <a:p>
            <a:pPr marL="0" indent="0">
              <a:buNone/>
            </a:pPr>
            <a:r>
              <a:rPr lang="en-US" sz="2300" dirty="0" err="1">
                <a:solidFill>
                  <a:schemeClr val="tx1"/>
                </a:solidFill>
                <a:latin typeface="Times New Roman" panose="02020603050405020304" pitchFamily="18" charset="0"/>
                <a:cs typeface="Times New Roman" panose="02020603050405020304" pitchFamily="18" charset="0"/>
              </a:rPr>
              <a:t>max_value</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arr.max</a:t>
            </a:r>
            <a:r>
              <a:rPr lang="en-US" sz="2300" dirty="0">
                <a:solidFill>
                  <a:schemeClr val="tx1"/>
                </a:solidFill>
                <a:latin typeface="Times New Roman" panose="02020603050405020304" pitchFamily="18" charset="0"/>
                <a:cs typeface="Times New Roman" panose="02020603050405020304" pitchFamily="18" charset="0"/>
              </a:rPr>
              <a:t>()</a:t>
            </a:r>
          </a:p>
          <a:p>
            <a:pPr marL="0" indent="0">
              <a:buNone/>
            </a:pPr>
            <a:r>
              <a:rPr lang="en-US" sz="2300" dirty="0">
                <a:solidFill>
                  <a:schemeClr val="tx1"/>
                </a:solidFill>
                <a:latin typeface="Times New Roman" panose="02020603050405020304" pitchFamily="18" charset="0"/>
                <a:cs typeface="Times New Roman" panose="02020603050405020304" pitchFamily="18" charset="0"/>
              </a:rPr>
              <a:t>print(</a:t>
            </a:r>
            <a:r>
              <a:rPr lang="en-US" sz="2300" dirty="0" err="1">
                <a:solidFill>
                  <a:schemeClr val="tx1"/>
                </a:solidFill>
                <a:latin typeface="Times New Roman" panose="02020603050405020304" pitchFamily="18" charset="0"/>
                <a:cs typeface="Times New Roman" panose="02020603050405020304" pitchFamily="18" charset="0"/>
              </a:rPr>
              <a:t>max_value</a:t>
            </a:r>
            <a:r>
              <a:rPr lang="en-US" sz="2300" dirty="0">
                <a:solidFill>
                  <a:schemeClr val="tx1"/>
                </a:solidFill>
                <a:latin typeface="Times New Roman" panose="02020603050405020304" pitchFamily="18" charset="0"/>
                <a:cs typeface="Times New Roman" panose="02020603050405020304" pitchFamily="18" charset="0"/>
              </a:rPr>
              <a:t>)</a:t>
            </a:r>
          </a:p>
          <a:p>
            <a:pPr marL="0" indent="0">
              <a:buNone/>
            </a:pPr>
            <a:endParaRPr lang="en-US" sz="2300" dirty="0">
              <a:solidFill>
                <a:schemeClr val="tx1"/>
              </a:solidFill>
              <a:latin typeface="Times New Roman" panose="02020603050405020304" pitchFamily="18" charset="0"/>
              <a:cs typeface="Times New Roman" panose="02020603050405020304" pitchFamily="18" charset="0"/>
            </a:endParaRPr>
          </a:p>
          <a:p>
            <a:pPr marL="0" indent="0">
              <a:buNone/>
            </a:pPr>
            <a:r>
              <a:rPr lang="en-US" sz="2300" dirty="0">
                <a:solidFill>
                  <a:schemeClr val="tx1"/>
                </a:solidFill>
                <a:latin typeface="Times New Roman" panose="02020603050405020304" pitchFamily="18" charset="0"/>
                <a:cs typeface="Times New Roman" panose="02020603050405020304" pitchFamily="18" charset="0"/>
              </a:rPr>
              <a:t>For 2D array: </a:t>
            </a:r>
          </a:p>
          <a:p>
            <a:pPr marL="0" indent="0">
              <a:buNone/>
            </a:pPr>
            <a:r>
              <a:rPr lang="en-US" sz="2300" dirty="0">
                <a:solidFill>
                  <a:schemeClr val="tx1"/>
                </a:solidFill>
                <a:latin typeface="Times New Roman" panose="02020603050405020304" pitchFamily="18" charset="0"/>
                <a:cs typeface="Times New Roman" panose="02020603050405020304" pitchFamily="18" charset="0"/>
              </a:rPr>
              <a:t>a=</a:t>
            </a:r>
            <a:r>
              <a:rPr lang="en-US" sz="2300" dirty="0" err="1">
                <a:solidFill>
                  <a:schemeClr val="tx1"/>
                </a:solidFill>
                <a:latin typeface="Times New Roman" panose="02020603050405020304" pitchFamily="18" charset="0"/>
                <a:cs typeface="Times New Roman" panose="02020603050405020304" pitchFamily="18" charset="0"/>
              </a:rPr>
              <a:t>np.array</a:t>
            </a:r>
            <a:r>
              <a:rPr lang="en-US" sz="2300" dirty="0">
                <a:solidFill>
                  <a:schemeClr val="tx1"/>
                </a:solidFill>
                <a:latin typeface="Times New Roman" panose="02020603050405020304" pitchFamily="18" charset="0"/>
                <a:cs typeface="Times New Roman" panose="02020603050405020304" pitchFamily="18" charset="0"/>
              </a:rPr>
              <a:t>([[100,200,300], [250,240,320]])</a:t>
            </a:r>
          </a:p>
          <a:p>
            <a:pPr marL="0" indent="0">
              <a:buNone/>
            </a:pPr>
            <a:r>
              <a:rPr lang="en-US" sz="2300" dirty="0" err="1">
                <a:solidFill>
                  <a:schemeClr val="tx1"/>
                </a:solidFill>
                <a:latin typeface="Times New Roman" panose="02020603050405020304" pitchFamily="18" charset="0"/>
                <a:cs typeface="Times New Roman" panose="02020603050405020304" pitchFamily="18" charset="0"/>
              </a:rPr>
              <a:t>max_value</a:t>
            </a:r>
            <a:r>
              <a:rPr lang="en-US" sz="2300" dirty="0">
                <a:solidFill>
                  <a:schemeClr val="tx1"/>
                </a:solidFill>
                <a:latin typeface="Times New Roman" panose="02020603050405020304" pitchFamily="18" charset="0"/>
                <a:cs typeface="Times New Roman" panose="02020603050405020304" pitchFamily="18" charset="0"/>
              </a:rPr>
              <a:t>=</a:t>
            </a:r>
            <a:r>
              <a:rPr lang="en-US" sz="2300" dirty="0" err="1">
                <a:solidFill>
                  <a:schemeClr val="tx1"/>
                </a:solidFill>
                <a:latin typeface="Times New Roman" panose="02020603050405020304" pitchFamily="18" charset="0"/>
                <a:cs typeface="Times New Roman" panose="02020603050405020304" pitchFamily="18" charset="0"/>
              </a:rPr>
              <a:t>a.max</a:t>
            </a:r>
            <a:r>
              <a:rPr lang="en-US" sz="2300" dirty="0">
                <a:solidFill>
                  <a:schemeClr val="tx1"/>
                </a:solidFill>
                <a:latin typeface="Times New Roman" panose="02020603050405020304" pitchFamily="18" charset="0"/>
                <a:cs typeface="Times New Roman" panose="02020603050405020304" pitchFamily="18" charset="0"/>
              </a:rPr>
              <a:t>(axis=0)</a:t>
            </a:r>
          </a:p>
          <a:p>
            <a:pPr marL="0" indent="0">
              <a:buNone/>
            </a:pPr>
            <a:r>
              <a:rPr lang="en-US" sz="2300" dirty="0">
                <a:solidFill>
                  <a:schemeClr val="tx1"/>
                </a:solidFill>
                <a:latin typeface="Times New Roman" panose="02020603050405020304" pitchFamily="18" charset="0"/>
                <a:cs typeface="Times New Roman" panose="02020603050405020304" pitchFamily="18" charset="0"/>
              </a:rPr>
              <a:t>print(</a:t>
            </a:r>
            <a:r>
              <a:rPr lang="en-US" sz="2300" dirty="0" err="1">
                <a:solidFill>
                  <a:schemeClr val="tx1"/>
                </a:solidFill>
                <a:latin typeface="Times New Roman" panose="02020603050405020304" pitchFamily="18" charset="0"/>
                <a:cs typeface="Times New Roman" panose="02020603050405020304" pitchFamily="18" charset="0"/>
              </a:rPr>
              <a:t>max_value</a:t>
            </a:r>
            <a:r>
              <a:rPr lang="en-US" sz="2300" dirty="0">
                <a:solidFill>
                  <a:schemeClr val="tx1"/>
                </a:solidFill>
                <a:latin typeface="Times New Roman" panose="02020603050405020304" pitchFamily="18" charset="0"/>
                <a:cs typeface="Times New Roman" panose="02020603050405020304" pitchFamily="18" charset="0"/>
              </a:rPr>
              <a:t>)</a:t>
            </a:r>
          </a:p>
          <a:p>
            <a:pPr marL="0" indent="0">
              <a:buNone/>
            </a:pPr>
            <a:endParaRPr lang="en-US" sz="23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3379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812800"/>
            <a:ext cx="10640291" cy="5320145"/>
          </a:xfrm>
        </p:spPr>
        <p:txBody>
          <a:bodyPr>
            <a:noAutofit/>
          </a:bodyPr>
          <a:lstStyle/>
          <a:p>
            <a:r>
              <a:rPr lang="en-US" sz="2200" dirty="0">
                <a:solidFill>
                  <a:schemeClr val="tx1"/>
                </a:solidFill>
                <a:latin typeface="Times New Roman" panose="02020603050405020304" pitchFamily="18" charset="0"/>
                <a:cs typeface="Times New Roman" panose="02020603050405020304" pitchFamily="18" charset="0"/>
              </a:rPr>
              <a:t>3. min(): The min() method returns the minimum value in an array or along a specified axis.</a:t>
            </a:r>
          </a:p>
          <a:p>
            <a:r>
              <a:rPr lang="en-US" sz="2200" dirty="0" err="1">
                <a:solidFill>
                  <a:schemeClr val="tx1"/>
                </a:solidFill>
                <a:latin typeface="Times New Roman" panose="02020603050405020304" pitchFamily="18" charset="0"/>
                <a:cs typeface="Times New Roman" panose="02020603050405020304" pitchFamily="18" charset="0"/>
              </a:rPr>
              <a:t>arr</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np.array</a:t>
            </a:r>
            <a:r>
              <a:rPr lang="en-US" sz="2200" dirty="0">
                <a:solidFill>
                  <a:schemeClr val="tx1"/>
                </a:solidFill>
                <a:latin typeface="Times New Roman" panose="02020603050405020304" pitchFamily="18" charset="0"/>
                <a:cs typeface="Times New Roman" panose="02020603050405020304" pitchFamily="18" charset="0"/>
              </a:rPr>
              <a:t>([1, 5, 3, 2, 4])</a:t>
            </a:r>
          </a:p>
          <a:p>
            <a:r>
              <a:rPr lang="en-US" sz="2200" dirty="0" err="1">
                <a:solidFill>
                  <a:schemeClr val="tx1"/>
                </a:solidFill>
                <a:latin typeface="Times New Roman" panose="02020603050405020304" pitchFamily="18" charset="0"/>
                <a:cs typeface="Times New Roman" panose="02020603050405020304" pitchFamily="18" charset="0"/>
              </a:rPr>
              <a:t>min_value</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arr.min</a:t>
            </a:r>
            <a:r>
              <a:rPr lang="en-US" sz="2200" dirty="0">
                <a:solidFill>
                  <a:schemeClr val="tx1"/>
                </a:solidFill>
                <a:latin typeface="Times New Roman" panose="02020603050405020304" pitchFamily="18" charset="0"/>
                <a:cs typeface="Times New Roman" panose="02020603050405020304" pitchFamily="18" charset="0"/>
              </a:rPr>
              <a:t>()</a:t>
            </a:r>
          </a:p>
          <a:p>
            <a:r>
              <a:rPr lang="en-US" sz="2200" dirty="0">
                <a:solidFill>
                  <a:schemeClr val="tx1"/>
                </a:solidFill>
                <a:latin typeface="Times New Roman" panose="02020603050405020304" pitchFamily="18" charset="0"/>
                <a:cs typeface="Times New Roman" panose="02020603050405020304" pitchFamily="18" charset="0"/>
              </a:rPr>
              <a:t>print(</a:t>
            </a:r>
            <a:r>
              <a:rPr lang="en-US" sz="2200" dirty="0" err="1">
                <a:solidFill>
                  <a:schemeClr val="tx1"/>
                </a:solidFill>
                <a:latin typeface="Times New Roman" panose="02020603050405020304" pitchFamily="18" charset="0"/>
                <a:cs typeface="Times New Roman" panose="02020603050405020304" pitchFamily="18" charset="0"/>
              </a:rPr>
              <a:t>min_value</a:t>
            </a:r>
            <a:r>
              <a:rPr lang="en-US" sz="2200" dirty="0">
                <a:solidFill>
                  <a:schemeClr val="tx1"/>
                </a:solidFill>
                <a:latin typeface="Times New Roman" panose="02020603050405020304" pitchFamily="18" charset="0"/>
                <a:cs typeface="Times New Roman" panose="02020603050405020304" pitchFamily="18" charset="0"/>
              </a:rPr>
              <a:t>)</a:t>
            </a:r>
          </a:p>
          <a:p>
            <a:endParaRPr lang="en-US" sz="2200" dirty="0">
              <a:solidFill>
                <a:schemeClr val="tx1"/>
              </a:solidFill>
              <a:latin typeface="Times New Roman" panose="02020603050405020304" pitchFamily="18" charset="0"/>
              <a:cs typeface="Times New Roman" panose="02020603050405020304" pitchFamily="18" charset="0"/>
            </a:endParaRPr>
          </a:p>
          <a:p>
            <a:r>
              <a:rPr lang="en-US" sz="2200" dirty="0">
                <a:solidFill>
                  <a:schemeClr val="tx1"/>
                </a:solidFill>
                <a:latin typeface="Times New Roman" panose="02020603050405020304" pitchFamily="18" charset="0"/>
                <a:cs typeface="Times New Roman" panose="02020603050405020304" pitchFamily="18" charset="0"/>
              </a:rPr>
              <a:t>Try it out for multi-dimensional array. </a:t>
            </a:r>
          </a:p>
          <a:p>
            <a:endParaRPr lang="en-US" sz="2200" dirty="0">
              <a:solidFill>
                <a:schemeClr val="tx1"/>
              </a:solidFill>
              <a:latin typeface="Times New Roman" panose="02020603050405020304" pitchFamily="18" charset="0"/>
              <a:cs typeface="Times New Roman" panose="02020603050405020304" pitchFamily="18" charset="0"/>
            </a:endParaRPr>
          </a:p>
          <a:p>
            <a:r>
              <a:rPr lang="en-US" sz="2200" dirty="0">
                <a:solidFill>
                  <a:schemeClr val="tx1"/>
                </a:solidFill>
                <a:latin typeface="Times New Roman" panose="02020603050405020304" pitchFamily="18" charset="0"/>
                <a:cs typeface="Times New Roman" panose="02020603050405020304" pitchFamily="18" charset="0"/>
              </a:rPr>
              <a:t>4. </a:t>
            </a:r>
            <a:r>
              <a:rPr lang="en-US" sz="2200" dirty="0" err="1">
                <a:solidFill>
                  <a:schemeClr val="tx1"/>
                </a:solidFill>
                <a:latin typeface="Times New Roman" panose="02020603050405020304" pitchFamily="18" charset="0"/>
                <a:cs typeface="Times New Roman" panose="02020603050405020304" pitchFamily="18" charset="0"/>
              </a:rPr>
              <a:t>argmax</a:t>
            </a:r>
            <a:r>
              <a:rPr lang="en-US" sz="2200" dirty="0">
                <a:solidFill>
                  <a:schemeClr val="tx1"/>
                </a:solidFill>
                <a:latin typeface="Times New Roman" panose="02020603050405020304" pitchFamily="18" charset="0"/>
                <a:cs typeface="Times New Roman" panose="02020603050405020304" pitchFamily="18" charset="0"/>
              </a:rPr>
              <a:t>(): The </a:t>
            </a:r>
            <a:r>
              <a:rPr lang="en-US" sz="2200" dirty="0" err="1">
                <a:solidFill>
                  <a:schemeClr val="tx1"/>
                </a:solidFill>
                <a:latin typeface="Times New Roman" panose="02020603050405020304" pitchFamily="18" charset="0"/>
                <a:cs typeface="Times New Roman" panose="02020603050405020304" pitchFamily="18" charset="0"/>
              </a:rPr>
              <a:t>argmax</a:t>
            </a:r>
            <a:r>
              <a:rPr lang="en-US" sz="2200" dirty="0">
                <a:solidFill>
                  <a:schemeClr val="tx1"/>
                </a:solidFill>
                <a:latin typeface="Times New Roman" panose="02020603050405020304" pitchFamily="18" charset="0"/>
                <a:cs typeface="Times New Roman" panose="02020603050405020304" pitchFamily="18" charset="0"/>
              </a:rPr>
              <a:t>() method returns the maximum value index in an array or along a specified axis.</a:t>
            </a:r>
          </a:p>
          <a:p>
            <a:endParaRPr lang="en-US" sz="2200" dirty="0">
              <a:solidFill>
                <a:schemeClr val="tx1"/>
              </a:solidFill>
              <a:latin typeface="Times New Roman" panose="02020603050405020304" pitchFamily="18" charset="0"/>
              <a:cs typeface="Times New Roman" panose="02020603050405020304" pitchFamily="18" charset="0"/>
            </a:endParaRPr>
          </a:p>
          <a:p>
            <a:r>
              <a:rPr lang="en-US" sz="2200" dirty="0" err="1">
                <a:solidFill>
                  <a:schemeClr val="tx1"/>
                </a:solidFill>
                <a:latin typeface="Times New Roman" panose="02020603050405020304" pitchFamily="18" charset="0"/>
                <a:cs typeface="Times New Roman" panose="02020603050405020304" pitchFamily="18" charset="0"/>
              </a:rPr>
              <a:t>arr</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np.array</a:t>
            </a:r>
            <a:r>
              <a:rPr lang="en-US" sz="2200" dirty="0">
                <a:solidFill>
                  <a:schemeClr val="tx1"/>
                </a:solidFill>
                <a:latin typeface="Times New Roman" panose="02020603050405020304" pitchFamily="18" charset="0"/>
                <a:cs typeface="Times New Roman" panose="02020603050405020304" pitchFamily="18" charset="0"/>
              </a:rPr>
              <a:t>([1, 5, 3, 2, 4])</a:t>
            </a:r>
          </a:p>
          <a:p>
            <a:r>
              <a:rPr lang="en-US" sz="2200" dirty="0" err="1">
                <a:solidFill>
                  <a:schemeClr val="tx1"/>
                </a:solidFill>
                <a:latin typeface="Times New Roman" panose="02020603050405020304" pitchFamily="18" charset="0"/>
                <a:cs typeface="Times New Roman" panose="02020603050405020304" pitchFamily="18" charset="0"/>
              </a:rPr>
              <a:t>max_index</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arr.argmax</a:t>
            </a:r>
            <a:r>
              <a:rPr lang="en-US" sz="2200" dirty="0">
                <a:solidFill>
                  <a:schemeClr val="tx1"/>
                </a:solidFill>
                <a:latin typeface="Times New Roman" panose="02020603050405020304" pitchFamily="18" charset="0"/>
                <a:cs typeface="Times New Roman" panose="02020603050405020304" pitchFamily="18" charset="0"/>
              </a:rPr>
              <a:t>()</a:t>
            </a:r>
          </a:p>
          <a:p>
            <a:r>
              <a:rPr lang="en-US" sz="2200" dirty="0">
                <a:solidFill>
                  <a:schemeClr val="tx1"/>
                </a:solidFill>
                <a:latin typeface="Times New Roman" panose="02020603050405020304" pitchFamily="18" charset="0"/>
                <a:cs typeface="Times New Roman" panose="02020603050405020304" pitchFamily="18" charset="0"/>
              </a:rPr>
              <a:t>print(</a:t>
            </a:r>
            <a:r>
              <a:rPr lang="en-US" sz="2200" dirty="0" err="1">
                <a:solidFill>
                  <a:schemeClr val="tx1"/>
                </a:solidFill>
                <a:latin typeface="Times New Roman" panose="02020603050405020304" pitchFamily="18" charset="0"/>
                <a:cs typeface="Times New Roman" panose="02020603050405020304" pitchFamily="18" charset="0"/>
              </a:rPr>
              <a:t>max_index</a:t>
            </a:r>
            <a:r>
              <a:rPr lang="en-US" sz="22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14848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4945" y="378692"/>
            <a:ext cx="10483273" cy="5938982"/>
          </a:xfrm>
        </p:spPr>
        <p:txBody>
          <a:bodyPr>
            <a:normAutofit/>
          </a:bodyPr>
          <a:lstStyle/>
          <a:p>
            <a:r>
              <a:rPr lang="en-US" sz="2300" dirty="0">
                <a:solidFill>
                  <a:schemeClr val="tx1"/>
                </a:solidFill>
                <a:latin typeface="Times New Roman" panose="02020603050405020304" pitchFamily="18" charset="0"/>
                <a:cs typeface="Times New Roman" panose="02020603050405020304" pitchFamily="18" charset="0"/>
              </a:rPr>
              <a:t>Try it out </a:t>
            </a:r>
            <a:r>
              <a:rPr lang="en-US" sz="2300" dirty="0" err="1">
                <a:solidFill>
                  <a:schemeClr val="tx1"/>
                </a:solidFill>
                <a:latin typeface="Times New Roman" panose="02020603050405020304" pitchFamily="18" charset="0"/>
                <a:cs typeface="Times New Roman" panose="02020603050405020304" pitchFamily="18" charset="0"/>
              </a:rPr>
              <a:t>argmax</a:t>
            </a:r>
            <a:r>
              <a:rPr lang="en-US" sz="2300" dirty="0">
                <a:solidFill>
                  <a:schemeClr val="tx1"/>
                </a:solidFill>
                <a:latin typeface="Times New Roman" panose="02020603050405020304" pitchFamily="18" charset="0"/>
                <a:cs typeface="Times New Roman" panose="02020603050405020304" pitchFamily="18" charset="0"/>
              </a:rPr>
              <a:t> with multidimensional array using the axis parameter.</a:t>
            </a:r>
          </a:p>
          <a:p>
            <a:endParaRPr lang="en-US" sz="2300" dirty="0">
              <a:solidFill>
                <a:schemeClr val="tx1"/>
              </a:solidFill>
              <a:latin typeface="Times New Roman" panose="02020603050405020304" pitchFamily="18" charset="0"/>
              <a:cs typeface="Times New Roman" panose="02020603050405020304" pitchFamily="18" charset="0"/>
            </a:endParaRPr>
          </a:p>
          <a:p>
            <a:r>
              <a:rPr lang="en-US" sz="2300" dirty="0">
                <a:solidFill>
                  <a:schemeClr val="tx1"/>
                </a:solidFill>
                <a:latin typeface="Times New Roman" panose="02020603050405020304" pitchFamily="18" charset="0"/>
                <a:cs typeface="Times New Roman" panose="02020603050405020304" pitchFamily="18" charset="0"/>
              </a:rPr>
              <a:t>5. </a:t>
            </a:r>
            <a:r>
              <a:rPr lang="en-US" sz="2300" dirty="0" err="1">
                <a:solidFill>
                  <a:schemeClr val="tx1"/>
                </a:solidFill>
                <a:latin typeface="Times New Roman" panose="02020603050405020304" pitchFamily="18" charset="0"/>
                <a:cs typeface="Times New Roman" panose="02020603050405020304" pitchFamily="18" charset="0"/>
              </a:rPr>
              <a:t>argmin</a:t>
            </a:r>
            <a:r>
              <a:rPr lang="en-US" sz="2300" dirty="0">
                <a:solidFill>
                  <a:schemeClr val="tx1"/>
                </a:solidFill>
                <a:latin typeface="Times New Roman" panose="02020603050405020304" pitchFamily="18" charset="0"/>
                <a:cs typeface="Times New Roman" panose="02020603050405020304" pitchFamily="18" charset="0"/>
              </a:rPr>
              <a:t>(): The </a:t>
            </a:r>
            <a:r>
              <a:rPr lang="en-US" sz="2300" dirty="0" err="1">
                <a:solidFill>
                  <a:schemeClr val="tx1"/>
                </a:solidFill>
                <a:latin typeface="Times New Roman" panose="02020603050405020304" pitchFamily="18" charset="0"/>
                <a:cs typeface="Times New Roman" panose="02020603050405020304" pitchFamily="18" charset="0"/>
              </a:rPr>
              <a:t>argmin</a:t>
            </a:r>
            <a:r>
              <a:rPr lang="en-US" sz="2300" dirty="0">
                <a:solidFill>
                  <a:schemeClr val="tx1"/>
                </a:solidFill>
                <a:latin typeface="Times New Roman" panose="02020603050405020304" pitchFamily="18" charset="0"/>
                <a:cs typeface="Times New Roman" panose="02020603050405020304" pitchFamily="18" charset="0"/>
              </a:rPr>
              <a:t>() method returns the index of the minimum value in an array or along a specified axis.</a:t>
            </a:r>
          </a:p>
          <a:p>
            <a:endParaRPr lang="en-US" sz="2300" dirty="0">
              <a:solidFill>
                <a:schemeClr val="tx1"/>
              </a:solidFill>
              <a:latin typeface="Times New Roman" panose="02020603050405020304" pitchFamily="18" charset="0"/>
              <a:cs typeface="Times New Roman" panose="02020603050405020304" pitchFamily="18" charset="0"/>
            </a:endParaRPr>
          </a:p>
          <a:p>
            <a:r>
              <a:rPr lang="en-US" sz="2300" dirty="0" err="1">
                <a:solidFill>
                  <a:schemeClr val="tx1"/>
                </a:solidFill>
                <a:latin typeface="Times New Roman" panose="02020603050405020304" pitchFamily="18" charset="0"/>
                <a:cs typeface="Times New Roman" panose="02020603050405020304" pitchFamily="18" charset="0"/>
              </a:rPr>
              <a:t>arr</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np.array</a:t>
            </a:r>
            <a:r>
              <a:rPr lang="en-US" sz="2300" dirty="0">
                <a:solidFill>
                  <a:schemeClr val="tx1"/>
                </a:solidFill>
                <a:latin typeface="Times New Roman" panose="02020603050405020304" pitchFamily="18" charset="0"/>
                <a:cs typeface="Times New Roman" panose="02020603050405020304" pitchFamily="18" charset="0"/>
              </a:rPr>
              <a:t>([1, 5, 3, 2, 4])</a:t>
            </a:r>
          </a:p>
          <a:p>
            <a:r>
              <a:rPr lang="en-US" sz="2300" dirty="0" err="1">
                <a:solidFill>
                  <a:schemeClr val="tx1"/>
                </a:solidFill>
                <a:latin typeface="Times New Roman" panose="02020603050405020304" pitchFamily="18" charset="0"/>
                <a:cs typeface="Times New Roman" panose="02020603050405020304" pitchFamily="18" charset="0"/>
              </a:rPr>
              <a:t>min_index</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arr.argmin</a:t>
            </a:r>
            <a:r>
              <a:rPr lang="en-US" sz="2300" dirty="0">
                <a:solidFill>
                  <a:schemeClr val="tx1"/>
                </a:solidFill>
                <a:latin typeface="Times New Roman" panose="02020603050405020304" pitchFamily="18" charset="0"/>
                <a:cs typeface="Times New Roman" panose="02020603050405020304" pitchFamily="18" charset="0"/>
              </a:rPr>
              <a:t>()</a:t>
            </a:r>
          </a:p>
          <a:p>
            <a:r>
              <a:rPr lang="en-US" sz="2300" dirty="0">
                <a:solidFill>
                  <a:schemeClr val="tx1"/>
                </a:solidFill>
                <a:latin typeface="Times New Roman" panose="02020603050405020304" pitchFamily="18" charset="0"/>
                <a:cs typeface="Times New Roman" panose="02020603050405020304" pitchFamily="18" charset="0"/>
              </a:rPr>
              <a:t>print(</a:t>
            </a:r>
            <a:r>
              <a:rPr lang="en-US" sz="2300" dirty="0" err="1">
                <a:solidFill>
                  <a:schemeClr val="tx1"/>
                </a:solidFill>
                <a:latin typeface="Times New Roman" panose="02020603050405020304" pitchFamily="18" charset="0"/>
                <a:cs typeface="Times New Roman" panose="02020603050405020304" pitchFamily="18" charset="0"/>
              </a:rPr>
              <a:t>min_index</a:t>
            </a:r>
            <a:r>
              <a:rPr lang="en-US" sz="2300" dirty="0">
                <a:solidFill>
                  <a:schemeClr val="tx1"/>
                </a:solidFill>
                <a:latin typeface="Times New Roman" panose="02020603050405020304" pitchFamily="18" charset="0"/>
                <a:cs typeface="Times New Roman" panose="02020603050405020304" pitchFamily="18" charset="0"/>
              </a:rPr>
              <a:t>)</a:t>
            </a:r>
          </a:p>
          <a:p>
            <a:endParaRPr lang="en-US" sz="2300" dirty="0">
              <a:solidFill>
                <a:schemeClr val="tx1"/>
              </a:solidFill>
              <a:latin typeface="Times New Roman" panose="02020603050405020304" pitchFamily="18" charset="0"/>
              <a:cs typeface="Times New Roman" panose="02020603050405020304" pitchFamily="18" charset="0"/>
            </a:endParaRPr>
          </a:p>
          <a:p>
            <a:r>
              <a:rPr lang="en-US" sz="2300" dirty="0">
                <a:solidFill>
                  <a:schemeClr val="tx1"/>
                </a:solidFill>
                <a:latin typeface="Times New Roman" panose="02020603050405020304" pitchFamily="18" charset="0"/>
                <a:cs typeface="Times New Roman" panose="02020603050405020304" pitchFamily="18" charset="0"/>
              </a:rPr>
              <a:t>Try out </a:t>
            </a:r>
            <a:r>
              <a:rPr lang="en-US" sz="2300" dirty="0" err="1">
                <a:solidFill>
                  <a:schemeClr val="tx1"/>
                </a:solidFill>
                <a:latin typeface="Times New Roman" panose="02020603050405020304" pitchFamily="18" charset="0"/>
                <a:cs typeface="Times New Roman" panose="02020603050405020304" pitchFamily="18" charset="0"/>
              </a:rPr>
              <a:t>argmin</a:t>
            </a:r>
            <a:r>
              <a:rPr lang="en-US" sz="2300" dirty="0">
                <a:solidFill>
                  <a:schemeClr val="tx1"/>
                </a:solidFill>
                <a:latin typeface="Times New Roman" panose="02020603050405020304" pitchFamily="18" charset="0"/>
                <a:cs typeface="Times New Roman" panose="02020603050405020304" pitchFamily="18" charset="0"/>
              </a:rPr>
              <a:t> with multidimensional array using the axis parameter. </a:t>
            </a:r>
          </a:p>
        </p:txBody>
      </p:sp>
    </p:spTree>
    <p:extLst>
      <p:ext uri="{BB962C8B-B14F-4D97-AF65-F5344CB8AC3E}">
        <p14:creationId xmlns:p14="http://schemas.microsoft.com/office/powerpoint/2010/main" val="688311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8865" y="990600"/>
            <a:ext cx="9660515" cy="5631873"/>
          </a:xfrm>
        </p:spPr>
        <p:txBody>
          <a:bodyPr>
            <a:normAutofit/>
          </a:bodyPr>
          <a:lstStyle/>
          <a:p>
            <a:r>
              <a:rPr lang="en-US" sz="2500" dirty="0">
                <a:solidFill>
                  <a:schemeClr val="tx1"/>
                </a:solidFill>
                <a:latin typeface="Times New Roman" panose="02020603050405020304" pitchFamily="18" charset="0"/>
                <a:cs typeface="Times New Roman" panose="02020603050405020304" pitchFamily="18" charset="0"/>
              </a:rPr>
              <a:t>6. shape: The shape attribute returns a tuple that specifies the dimensions of the array.</a:t>
            </a:r>
          </a:p>
          <a:p>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 = </a:t>
            </a:r>
            <a:r>
              <a:rPr lang="en-US" sz="2500" dirty="0" err="1">
                <a:solidFill>
                  <a:schemeClr val="tx1"/>
                </a:solidFill>
                <a:latin typeface="Times New Roman" panose="02020603050405020304" pitchFamily="18" charset="0"/>
                <a:cs typeface="Times New Roman" panose="02020603050405020304" pitchFamily="18" charset="0"/>
              </a:rPr>
              <a:t>np.array</a:t>
            </a:r>
            <a:r>
              <a:rPr lang="en-US" sz="2500" dirty="0">
                <a:solidFill>
                  <a:schemeClr val="tx1"/>
                </a:solidFill>
                <a:latin typeface="Times New Roman" panose="02020603050405020304" pitchFamily="18" charset="0"/>
                <a:cs typeface="Times New Roman" panose="02020603050405020304" pitchFamily="18" charset="0"/>
              </a:rPr>
              <a:t>([[1, 2, 3], [4, 5, 6]])</a:t>
            </a:r>
          </a:p>
          <a:p>
            <a:r>
              <a:rPr lang="en-US" sz="2500" dirty="0" err="1">
                <a:solidFill>
                  <a:schemeClr val="tx1"/>
                </a:solidFill>
                <a:latin typeface="Times New Roman" panose="02020603050405020304" pitchFamily="18" charset="0"/>
                <a:cs typeface="Times New Roman" panose="02020603050405020304" pitchFamily="18" charset="0"/>
              </a:rPr>
              <a:t>shape_tuple</a:t>
            </a:r>
            <a:r>
              <a:rPr lang="en-US" sz="2500" dirty="0">
                <a:solidFill>
                  <a:schemeClr val="tx1"/>
                </a:solidFill>
                <a:latin typeface="Times New Roman" panose="02020603050405020304" pitchFamily="18" charset="0"/>
                <a:cs typeface="Times New Roman" panose="02020603050405020304" pitchFamily="18" charset="0"/>
              </a:rPr>
              <a:t> = </a:t>
            </a:r>
            <a:r>
              <a:rPr lang="en-US" sz="2500" dirty="0" err="1">
                <a:solidFill>
                  <a:schemeClr val="tx1"/>
                </a:solidFill>
                <a:latin typeface="Times New Roman" panose="02020603050405020304" pitchFamily="18" charset="0"/>
                <a:cs typeface="Times New Roman" panose="02020603050405020304" pitchFamily="18" charset="0"/>
              </a:rPr>
              <a:t>arr.shape</a:t>
            </a:r>
            <a:endParaRPr lang="en-US" sz="2500" dirty="0">
              <a:solidFill>
                <a:schemeClr val="tx1"/>
              </a:solidFill>
              <a:latin typeface="Times New Roman" panose="02020603050405020304" pitchFamily="18" charset="0"/>
              <a:cs typeface="Times New Roman" panose="02020603050405020304" pitchFamily="18" charset="0"/>
            </a:endParaRPr>
          </a:p>
          <a:p>
            <a:r>
              <a:rPr lang="en-US" sz="2500" dirty="0">
                <a:solidFill>
                  <a:schemeClr val="tx1"/>
                </a:solidFill>
                <a:latin typeface="Times New Roman" panose="02020603050405020304" pitchFamily="18" charset="0"/>
                <a:cs typeface="Times New Roman" panose="02020603050405020304" pitchFamily="18" charset="0"/>
              </a:rPr>
              <a:t>print(</a:t>
            </a:r>
            <a:r>
              <a:rPr lang="en-US" sz="2500" dirty="0" err="1">
                <a:solidFill>
                  <a:schemeClr val="tx1"/>
                </a:solidFill>
                <a:latin typeface="Times New Roman" panose="02020603050405020304" pitchFamily="18" charset="0"/>
                <a:cs typeface="Times New Roman" panose="02020603050405020304" pitchFamily="18" charset="0"/>
              </a:rPr>
              <a:t>shape_tuple</a:t>
            </a:r>
            <a:r>
              <a:rPr lang="en-US" sz="2500" dirty="0">
                <a:solidFill>
                  <a:schemeClr val="tx1"/>
                </a:solidFill>
                <a:latin typeface="Times New Roman" panose="02020603050405020304" pitchFamily="18" charset="0"/>
                <a:cs typeface="Times New Roman" panose="02020603050405020304" pitchFamily="18" charset="0"/>
              </a:rPr>
              <a:t>)</a:t>
            </a:r>
          </a:p>
          <a:p>
            <a:endParaRPr lang="en-US" sz="2500" dirty="0">
              <a:solidFill>
                <a:schemeClr val="tx1"/>
              </a:solidFill>
              <a:latin typeface="Times New Roman" panose="02020603050405020304" pitchFamily="18" charset="0"/>
              <a:cs typeface="Times New Roman" panose="02020603050405020304" pitchFamily="18" charset="0"/>
            </a:endParaRPr>
          </a:p>
          <a:p>
            <a:r>
              <a:rPr lang="en-US" sz="2500" dirty="0">
                <a:solidFill>
                  <a:schemeClr val="tx1"/>
                </a:solidFill>
                <a:latin typeface="Times New Roman" panose="02020603050405020304" pitchFamily="18" charset="0"/>
                <a:cs typeface="Times New Roman" panose="02020603050405020304" pitchFamily="18" charset="0"/>
              </a:rPr>
              <a:t>7. </a:t>
            </a:r>
            <a:r>
              <a:rPr lang="en-US" sz="2500" dirty="0" err="1">
                <a:solidFill>
                  <a:schemeClr val="tx1"/>
                </a:solidFill>
                <a:latin typeface="Times New Roman" panose="02020603050405020304" pitchFamily="18" charset="0"/>
                <a:cs typeface="Times New Roman" panose="02020603050405020304" pitchFamily="18" charset="0"/>
              </a:rPr>
              <a:t>dtype</a:t>
            </a:r>
            <a:r>
              <a:rPr lang="en-US" sz="2500" dirty="0">
                <a:solidFill>
                  <a:schemeClr val="tx1"/>
                </a:solidFill>
                <a:latin typeface="Times New Roman" panose="02020603050405020304" pitchFamily="18" charset="0"/>
                <a:cs typeface="Times New Roman" panose="02020603050405020304" pitchFamily="18" charset="0"/>
              </a:rPr>
              <a:t>: The </a:t>
            </a:r>
            <a:r>
              <a:rPr lang="en-US" sz="2500" dirty="0" err="1">
                <a:solidFill>
                  <a:schemeClr val="tx1"/>
                </a:solidFill>
                <a:latin typeface="Times New Roman" panose="02020603050405020304" pitchFamily="18" charset="0"/>
                <a:cs typeface="Times New Roman" panose="02020603050405020304" pitchFamily="18" charset="0"/>
              </a:rPr>
              <a:t>dtype</a:t>
            </a:r>
            <a:r>
              <a:rPr lang="en-US" sz="2500" dirty="0">
                <a:solidFill>
                  <a:schemeClr val="tx1"/>
                </a:solidFill>
                <a:latin typeface="Times New Roman" panose="02020603050405020304" pitchFamily="18" charset="0"/>
                <a:cs typeface="Times New Roman" panose="02020603050405020304" pitchFamily="18" charset="0"/>
              </a:rPr>
              <a:t> attribute returns the data type of the array.</a:t>
            </a:r>
          </a:p>
          <a:p>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 = </a:t>
            </a:r>
            <a:r>
              <a:rPr lang="en-US" sz="2500" dirty="0" err="1">
                <a:solidFill>
                  <a:schemeClr val="tx1"/>
                </a:solidFill>
                <a:latin typeface="Times New Roman" panose="02020603050405020304" pitchFamily="18" charset="0"/>
                <a:cs typeface="Times New Roman" panose="02020603050405020304" pitchFamily="18" charset="0"/>
              </a:rPr>
              <a:t>np.array</a:t>
            </a:r>
            <a:r>
              <a:rPr lang="en-US" sz="2500" dirty="0">
                <a:solidFill>
                  <a:schemeClr val="tx1"/>
                </a:solidFill>
                <a:latin typeface="Times New Roman" panose="02020603050405020304" pitchFamily="18" charset="0"/>
                <a:cs typeface="Times New Roman" panose="02020603050405020304" pitchFamily="18" charset="0"/>
              </a:rPr>
              <a:t>([1, 2, 3])</a:t>
            </a:r>
          </a:p>
          <a:p>
            <a:r>
              <a:rPr lang="en-US" sz="2500" dirty="0" err="1">
                <a:solidFill>
                  <a:schemeClr val="tx1"/>
                </a:solidFill>
                <a:latin typeface="Times New Roman" panose="02020603050405020304" pitchFamily="18" charset="0"/>
                <a:cs typeface="Times New Roman" panose="02020603050405020304" pitchFamily="18" charset="0"/>
              </a:rPr>
              <a:t>data_type</a:t>
            </a:r>
            <a:r>
              <a:rPr lang="en-US" sz="2500" dirty="0">
                <a:solidFill>
                  <a:schemeClr val="tx1"/>
                </a:solidFill>
                <a:latin typeface="Times New Roman" panose="02020603050405020304" pitchFamily="18" charset="0"/>
                <a:cs typeface="Times New Roman" panose="02020603050405020304" pitchFamily="18" charset="0"/>
              </a:rPr>
              <a:t> = </a:t>
            </a:r>
            <a:r>
              <a:rPr lang="en-US" sz="2500" dirty="0" err="1">
                <a:solidFill>
                  <a:schemeClr val="tx1"/>
                </a:solidFill>
                <a:latin typeface="Times New Roman" panose="02020603050405020304" pitchFamily="18" charset="0"/>
                <a:cs typeface="Times New Roman" panose="02020603050405020304" pitchFamily="18" charset="0"/>
              </a:rPr>
              <a:t>arr.dtype</a:t>
            </a:r>
            <a:endParaRPr lang="en-US" sz="2500" dirty="0">
              <a:solidFill>
                <a:schemeClr val="tx1"/>
              </a:solidFill>
              <a:latin typeface="Times New Roman" panose="02020603050405020304" pitchFamily="18" charset="0"/>
              <a:cs typeface="Times New Roman" panose="02020603050405020304" pitchFamily="18" charset="0"/>
            </a:endParaRPr>
          </a:p>
          <a:p>
            <a:r>
              <a:rPr lang="en-US" sz="2500" dirty="0">
                <a:solidFill>
                  <a:schemeClr val="tx1"/>
                </a:solidFill>
                <a:latin typeface="Times New Roman" panose="02020603050405020304" pitchFamily="18" charset="0"/>
                <a:cs typeface="Times New Roman" panose="02020603050405020304" pitchFamily="18" charset="0"/>
              </a:rPr>
              <a:t>print(</a:t>
            </a:r>
            <a:r>
              <a:rPr lang="en-US" sz="2500" dirty="0" err="1">
                <a:solidFill>
                  <a:schemeClr val="tx1"/>
                </a:solidFill>
                <a:latin typeface="Times New Roman" panose="02020603050405020304" pitchFamily="18" charset="0"/>
                <a:cs typeface="Times New Roman" panose="02020603050405020304" pitchFamily="18" charset="0"/>
              </a:rPr>
              <a:t>data_type</a:t>
            </a:r>
            <a:r>
              <a:rPr lang="en-US" sz="2500" dirty="0">
                <a:solidFill>
                  <a:schemeClr val="tx1"/>
                </a:solidFill>
                <a:latin typeface="Times New Roman" panose="02020603050405020304" pitchFamily="18" charset="0"/>
                <a:cs typeface="Times New Roman" panose="02020603050405020304" pitchFamily="18" charset="0"/>
              </a:rPr>
              <a:t>) </a:t>
            </a:r>
          </a:p>
          <a:p>
            <a:pPr marL="0" indent="0">
              <a:buNone/>
            </a:pPr>
            <a:endParaRPr lang="en-US" dirty="0"/>
          </a:p>
          <a:p>
            <a:endParaRPr lang="en-US" dirty="0"/>
          </a:p>
        </p:txBody>
      </p:sp>
    </p:spTree>
    <p:extLst>
      <p:ext uri="{BB962C8B-B14F-4D97-AF65-F5344CB8AC3E}">
        <p14:creationId xmlns:p14="http://schemas.microsoft.com/office/powerpoint/2010/main" val="2106250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1157" y="519546"/>
            <a:ext cx="9605097" cy="5650345"/>
          </a:xfrm>
        </p:spPr>
        <p:txBody>
          <a:bodyPr>
            <a:normAutofit/>
          </a:bodyPr>
          <a:lstStyle/>
          <a:p>
            <a:r>
              <a:rPr lang="en-US" sz="2300" dirty="0">
                <a:solidFill>
                  <a:schemeClr val="tx1"/>
                </a:solidFill>
                <a:latin typeface="Times New Roman" panose="02020603050405020304" pitchFamily="18" charset="0"/>
                <a:cs typeface="Times New Roman" panose="02020603050405020304" pitchFamily="18" charset="0"/>
              </a:rPr>
              <a:t>8. size: The size attribute returns the total number of elements in the array.</a:t>
            </a:r>
          </a:p>
          <a:p>
            <a:endParaRPr lang="en-US" sz="2300" dirty="0">
              <a:solidFill>
                <a:schemeClr val="tx1"/>
              </a:solidFill>
              <a:latin typeface="Times New Roman" panose="02020603050405020304" pitchFamily="18" charset="0"/>
              <a:cs typeface="Times New Roman" panose="02020603050405020304" pitchFamily="18" charset="0"/>
            </a:endParaRPr>
          </a:p>
          <a:p>
            <a:r>
              <a:rPr lang="en-US" sz="2300" dirty="0" err="1">
                <a:solidFill>
                  <a:schemeClr val="tx1"/>
                </a:solidFill>
                <a:latin typeface="Times New Roman" panose="02020603050405020304" pitchFamily="18" charset="0"/>
                <a:cs typeface="Times New Roman" panose="02020603050405020304" pitchFamily="18" charset="0"/>
              </a:rPr>
              <a:t>arr</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np.array</a:t>
            </a:r>
            <a:r>
              <a:rPr lang="en-US" sz="2300" dirty="0">
                <a:solidFill>
                  <a:schemeClr val="tx1"/>
                </a:solidFill>
                <a:latin typeface="Times New Roman" panose="02020603050405020304" pitchFamily="18" charset="0"/>
                <a:cs typeface="Times New Roman" panose="02020603050405020304" pitchFamily="18" charset="0"/>
              </a:rPr>
              <a:t>([[1, 2, 3], [4, 5, 6]])</a:t>
            </a:r>
          </a:p>
          <a:p>
            <a:r>
              <a:rPr lang="en-US" sz="2300" dirty="0" err="1">
                <a:solidFill>
                  <a:schemeClr val="tx1"/>
                </a:solidFill>
                <a:latin typeface="Times New Roman" panose="02020603050405020304" pitchFamily="18" charset="0"/>
                <a:cs typeface="Times New Roman" panose="02020603050405020304" pitchFamily="18" charset="0"/>
              </a:rPr>
              <a:t>elements_count</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arr.size</a:t>
            </a:r>
            <a:endParaRPr lang="en-US" sz="2300" dirty="0">
              <a:solidFill>
                <a:schemeClr val="tx1"/>
              </a:solidFill>
              <a:latin typeface="Times New Roman" panose="02020603050405020304" pitchFamily="18" charset="0"/>
              <a:cs typeface="Times New Roman" panose="02020603050405020304" pitchFamily="18" charset="0"/>
            </a:endParaRPr>
          </a:p>
          <a:p>
            <a:r>
              <a:rPr lang="en-US" sz="2300" dirty="0">
                <a:solidFill>
                  <a:schemeClr val="tx1"/>
                </a:solidFill>
                <a:latin typeface="Times New Roman" panose="02020603050405020304" pitchFamily="18" charset="0"/>
                <a:cs typeface="Times New Roman" panose="02020603050405020304" pitchFamily="18" charset="0"/>
              </a:rPr>
              <a:t>print(</a:t>
            </a:r>
            <a:r>
              <a:rPr lang="en-US" sz="2300" dirty="0" err="1">
                <a:solidFill>
                  <a:schemeClr val="tx1"/>
                </a:solidFill>
                <a:latin typeface="Times New Roman" panose="02020603050405020304" pitchFamily="18" charset="0"/>
                <a:cs typeface="Times New Roman" panose="02020603050405020304" pitchFamily="18" charset="0"/>
              </a:rPr>
              <a:t>elements_count</a:t>
            </a:r>
            <a:r>
              <a:rPr lang="en-US" sz="2300" dirty="0">
                <a:solidFill>
                  <a:schemeClr val="tx1"/>
                </a:solidFill>
                <a:latin typeface="Times New Roman" panose="02020603050405020304" pitchFamily="18" charset="0"/>
                <a:cs typeface="Times New Roman" panose="02020603050405020304" pitchFamily="18" charset="0"/>
              </a:rPr>
              <a:t>)</a:t>
            </a:r>
          </a:p>
          <a:p>
            <a:endParaRPr lang="en-US" sz="2300" dirty="0">
              <a:solidFill>
                <a:schemeClr val="tx1"/>
              </a:solidFill>
              <a:latin typeface="Times New Roman" panose="02020603050405020304" pitchFamily="18" charset="0"/>
              <a:cs typeface="Times New Roman" panose="02020603050405020304" pitchFamily="18" charset="0"/>
            </a:endParaRPr>
          </a:p>
          <a:p>
            <a:r>
              <a:rPr lang="en-US" sz="2300" dirty="0">
                <a:solidFill>
                  <a:schemeClr val="tx1"/>
                </a:solidFill>
                <a:latin typeface="Times New Roman" panose="02020603050405020304" pitchFamily="18" charset="0"/>
                <a:cs typeface="Times New Roman" panose="02020603050405020304" pitchFamily="18" charset="0"/>
              </a:rPr>
              <a:t>9. </a:t>
            </a:r>
            <a:r>
              <a:rPr lang="en-US" sz="2300" dirty="0" err="1">
                <a:solidFill>
                  <a:schemeClr val="tx1"/>
                </a:solidFill>
                <a:latin typeface="Times New Roman" panose="02020603050405020304" pitchFamily="18" charset="0"/>
                <a:cs typeface="Times New Roman" panose="02020603050405020304" pitchFamily="18" charset="0"/>
              </a:rPr>
              <a:t>ndim</a:t>
            </a:r>
            <a:r>
              <a:rPr lang="en-US" sz="2300" dirty="0">
                <a:solidFill>
                  <a:schemeClr val="tx1"/>
                </a:solidFill>
                <a:latin typeface="Times New Roman" panose="02020603050405020304" pitchFamily="18" charset="0"/>
                <a:cs typeface="Times New Roman" panose="02020603050405020304" pitchFamily="18" charset="0"/>
              </a:rPr>
              <a:t>: The </a:t>
            </a:r>
            <a:r>
              <a:rPr lang="en-US" sz="2300" dirty="0" err="1">
                <a:solidFill>
                  <a:schemeClr val="tx1"/>
                </a:solidFill>
                <a:latin typeface="Times New Roman" panose="02020603050405020304" pitchFamily="18" charset="0"/>
                <a:cs typeface="Times New Roman" panose="02020603050405020304" pitchFamily="18" charset="0"/>
              </a:rPr>
              <a:t>ndim</a:t>
            </a:r>
            <a:r>
              <a:rPr lang="en-US" sz="2300" dirty="0">
                <a:solidFill>
                  <a:schemeClr val="tx1"/>
                </a:solidFill>
                <a:latin typeface="Times New Roman" panose="02020603050405020304" pitchFamily="18" charset="0"/>
                <a:cs typeface="Times New Roman" panose="02020603050405020304" pitchFamily="18" charset="0"/>
              </a:rPr>
              <a:t> attribute returns the number of dimensions (or axes) of the array.</a:t>
            </a:r>
          </a:p>
          <a:p>
            <a:r>
              <a:rPr lang="en-US" sz="2300" dirty="0" err="1">
                <a:solidFill>
                  <a:schemeClr val="tx1"/>
                </a:solidFill>
                <a:latin typeface="Times New Roman" panose="02020603050405020304" pitchFamily="18" charset="0"/>
                <a:cs typeface="Times New Roman" panose="02020603050405020304" pitchFamily="18" charset="0"/>
              </a:rPr>
              <a:t>arr</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np.array</a:t>
            </a:r>
            <a:r>
              <a:rPr lang="en-US" sz="2300" dirty="0">
                <a:solidFill>
                  <a:schemeClr val="tx1"/>
                </a:solidFill>
                <a:latin typeface="Times New Roman" panose="02020603050405020304" pitchFamily="18" charset="0"/>
                <a:cs typeface="Times New Roman" panose="02020603050405020304" pitchFamily="18" charset="0"/>
              </a:rPr>
              <a:t>([[1, 2, 3], [4, 5, 6]])</a:t>
            </a:r>
          </a:p>
          <a:p>
            <a:r>
              <a:rPr lang="en-US" sz="2300" dirty="0" err="1">
                <a:solidFill>
                  <a:schemeClr val="tx1"/>
                </a:solidFill>
                <a:latin typeface="Times New Roman" panose="02020603050405020304" pitchFamily="18" charset="0"/>
                <a:cs typeface="Times New Roman" panose="02020603050405020304" pitchFamily="18" charset="0"/>
              </a:rPr>
              <a:t>dimensions_count</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arr.ndim</a:t>
            </a:r>
            <a:endParaRPr lang="en-US" sz="2300" dirty="0">
              <a:solidFill>
                <a:schemeClr val="tx1"/>
              </a:solidFill>
              <a:latin typeface="Times New Roman" panose="02020603050405020304" pitchFamily="18" charset="0"/>
              <a:cs typeface="Times New Roman" panose="02020603050405020304" pitchFamily="18" charset="0"/>
            </a:endParaRPr>
          </a:p>
          <a:p>
            <a:r>
              <a:rPr lang="en-US" sz="2300" dirty="0">
                <a:solidFill>
                  <a:schemeClr val="tx1"/>
                </a:solidFill>
                <a:latin typeface="Times New Roman" panose="02020603050405020304" pitchFamily="18" charset="0"/>
                <a:cs typeface="Times New Roman" panose="02020603050405020304" pitchFamily="18" charset="0"/>
              </a:rPr>
              <a:t>print(</a:t>
            </a:r>
            <a:r>
              <a:rPr lang="en-US" sz="2300" dirty="0" err="1">
                <a:solidFill>
                  <a:schemeClr val="tx1"/>
                </a:solidFill>
                <a:latin typeface="Times New Roman" panose="02020603050405020304" pitchFamily="18" charset="0"/>
                <a:cs typeface="Times New Roman" panose="02020603050405020304" pitchFamily="18" charset="0"/>
              </a:rPr>
              <a:t>dimensions_count</a:t>
            </a:r>
            <a:r>
              <a:rPr lang="en-US" sz="23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06876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186988" cy="5724236"/>
          </a:xfrm>
        </p:spPr>
        <p:txBody>
          <a:bodyPr>
            <a:normAutofit/>
          </a:bodyPr>
          <a:lstStyle/>
          <a:p>
            <a:r>
              <a:rPr lang="en-US" sz="2300" dirty="0">
                <a:solidFill>
                  <a:schemeClr val="tx1"/>
                </a:solidFill>
                <a:latin typeface="Times New Roman" panose="02020603050405020304" pitchFamily="18" charset="0"/>
                <a:cs typeface="Times New Roman" panose="02020603050405020304" pitchFamily="18" charset="0"/>
              </a:rPr>
              <a:t>Operations on Array: </a:t>
            </a:r>
          </a:p>
          <a:p>
            <a:r>
              <a:rPr lang="en-US" sz="2300" dirty="0">
                <a:solidFill>
                  <a:schemeClr val="tx1"/>
                </a:solidFill>
                <a:latin typeface="Times New Roman" panose="02020603050405020304" pitchFamily="18" charset="0"/>
                <a:cs typeface="Times New Roman" panose="02020603050405020304" pitchFamily="18" charset="0"/>
              </a:rPr>
              <a:t>1. Copy: To create a copy of an array, you can use the copy() method. It creates a new array with the same data but a different memory location.</a:t>
            </a:r>
          </a:p>
          <a:p>
            <a:r>
              <a:rPr lang="en-US" sz="2300" dirty="0" err="1">
                <a:solidFill>
                  <a:schemeClr val="tx1"/>
                </a:solidFill>
                <a:latin typeface="Times New Roman" panose="02020603050405020304" pitchFamily="18" charset="0"/>
                <a:cs typeface="Times New Roman" panose="02020603050405020304" pitchFamily="18" charset="0"/>
              </a:rPr>
              <a:t>arr</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np.array</a:t>
            </a:r>
            <a:r>
              <a:rPr lang="en-US" sz="2300" dirty="0">
                <a:solidFill>
                  <a:schemeClr val="tx1"/>
                </a:solidFill>
                <a:latin typeface="Times New Roman" panose="02020603050405020304" pitchFamily="18" charset="0"/>
                <a:cs typeface="Times New Roman" panose="02020603050405020304" pitchFamily="18" charset="0"/>
              </a:rPr>
              <a:t>([1, 2, 3])</a:t>
            </a:r>
          </a:p>
          <a:p>
            <a:r>
              <a:rPr lang="en-US" sz="2300" dirty="0" err="1">
                <a:solidFill>
                  <a:schemeClr val="tx1"/>
                </a:solidFill>
                <a:latin typeface="Times New Roman" panose="02020603050405020304" pitchFamily="18" charset="0"/>
                <a:cs typeface="Times New Roman" panose="02020603050405020304" pitchFamily="18" charset="0"/>
              </a:rPr>
              <a:t>arr_copy</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arr.copy</a:t>
            </a:r>
            <a:r>
              <a:rPr lang="en-US" sz="2300" dirty="0">
                <a:solidFill>
                  <a:schemeClr val="tx1"/>
                </a:solidFill>
                <a:latin typeface="Times New Roman" panose="02020603050405020304" pitchFamily="18" charset="0"/>
                <a:cs typeface="Times New Roman" panose="02020603050405020304" pitchFamily="18" charset="0"/>
              </a:rPr>
              <a:t>()</a:t>
            </a:r>
          </a:p>
          <a:p>
            <a:r>
              <a:rPr lang="en-US" sz="2300" dirty="0">
                <a:solidFill>
                  <a:schemeClr val="tx1"/>
                </a:solidFill>
                <a:latin typeface="Times New Roman" panose="02020603050405020304" pitchFamily="18" charset="0"/>
                <a:cs typeface="Times New Roman" panose="02020603050405020304" pitchFamily="18" charset="0"/>
              </a:rPr>
              <a:t>print(</a:t>
            </a:r>
            <a:r>
              <a:rPr lang="en-US" sz="2300" dirty="0" err="1">
                <a:solidFill>
                  <a:schemeClr val="tx1"/>
                </a:solidFill>
                <a:latin typeface="Times New Roman" panose="02020603050405020304" pitchFamily="18" charset="0"/>
                <a:cs typeface="Times New Roman" panose="02020603050405020304" pitchFamily="18" charset="0"/>
              </a:rPr>
              <a:t>arr_copy</a:t>
            </a:r>
            <a:r>
              <a:rPr lang="en-US" sz="2300" dirty="0">
                <a:solidFill>
                  <a:schemeClr val="tx1"/>
                </a:solidFill>
                <a:latin typeface="Times New Roman" panose="02020603050405020304" pitchFamily="18" charset="0"/>
                <a:cs typeface="Times New Roman" panose="02020603050405020304" pitchFamily="18" charset="0"/>
              </a:rPr>
              <a:t>)</a:t>
            </a:r>
          </a:p>
          <a:p>
            <a:endParaRPr lang="en-US" sz="2300" dirty="0">
              <a:solidFill>
                <a:schemeClr val="tx1"/>
              </a:solidFill>
              <a:latin typeface="Times New Roman" panose="02020603050405020304" pitchFamily="18" charset="0"/>
              <a:cs typeface="Times New Roman" panose="02020603050405020304" pitchFamily="18" charset="0"/>
            </a:endParaRPr>
          </a:p>
          <a:p>
            <a:r>
              <a:rPr lang="en-US" sz="2300" dirty="0">
                <a:solidFill>
                  <a:schemeClr val="tx1"/>
                </a:solidFill>
                <a:latin typeface="Times New Roman" panose="02020603050405020304" pitchFamily="18" charset="0"/>
                <a:cs typeface="Times New Roman" panose="02020603050405020304" pitchFamily="18" charset="0"/>
              </a:rPr>
              <a:t>2. Append and Insert: Appending and Inserting Elements: To add elements to an array, you can use the append() method. It takes an array and values to be appended as arguments. To insert elements at a specific position, you can use the insert() method.</a:t>
            </a:r>
          </a:p>
          <a:p>
            <a:endParaRPr lang="en-US" dirty="0"/>
          </a:p>
        </p:txBody>
      </p:sp>
    </p:spTree>
    <p:extLst>
      <p:ext uri="{BB962C8B-B14F-4D97-AF65-F5344CB8AC3E}">
        <p14:creationId xmlns:p14="http://schemas.microsoft.com/office/powerpoint/2010/main" val="1063369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873" y="304801"/>
            <a:ext cx="11471564" cy="6188362"/>
          </a:xfrm>
        </p:spPr>
        <p:txBody>
          <a:bodyPr>
            <a:noAutofit/>
          </a:bodyPr>
          <a:lstStyle/>
          <a:p>
            <a:pPr algn="just"/>
            <a:r>
              <a:rPr lang="en-US" sz="2200" dirty="0" err="1">
                <a:solidFill>
                  <a:schemeClr val="tx1"/>
                </a:solidFill>
                <a:latin typeface="Times New Roman" panose="02020603050405020304" pitchFamily="18" charset="0"/>
                <a:cs typeface="Times New Roman" panose="02020603050405020304" pitchFamily="18" charset="0"/>
              </a:rPr>
              <a:t>arr</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np.array</a:t>
            </a:r>
            <a:r>
              <a:rPr lang="en-US" sz="2200" dirty="0">
                <a:solidFill>
                  <a:schemeClr val="tx1"/>
                </a:solidFill>
                <a:latin typeface="Times New Roman" panose="02020603050405020304" pitchFamily="18" charset="0"/>
                <a:cs typeface="Times New Roman" panose="02020603050405020304" pitchFamily="18" charset="0"/>
              </a:rPr>
              <a:t>([1, 2, 3])</a:t>
            </a:r>
          </a:p>
          <a:p>
            <a:pPr algn="just"/>
            <a:r>
              <a:rPr lang="en-US" sz="2200" dirty="0" err="1">
                <a:solidFill>
                  <a:schemeClr val="tx1"/>
                </a:solidFill>
                <a:latin typeface="Times New Roman" panose="02020603050405020304" pitchFamily="18" charset="0"/>
                <a:cs typeface="Times New Roman" panose="02020603050405020304" pitchFamily="18" charset="0"/>
              </a:rPr>
              <a:t>new_arr</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np.append</a:t>
            </a:r>
            <a:r>
              <a:rPr lang="en-US" sz="2200" dirty="0">
                <a:solidFill>
                  <a:schemeClr val="tx1"/>
                </a:solidFill>
                <a:latin typeface="Times New Roman" panose="02020603050405020304" pitchFamily="18" charset="0"/>
                <a:cs typeface="Times New Roman" panose="02020603050405020304" pitchFamily="18" charset="0"/>
              </a:rPr>
              <a:t>(</a:t>
            </a:r>
            <a:r>
              <a:rPr lang="en-US" sz="2200" dirty="0" err="1">
                <a:solidFill>
                  <a:schemeClr val="tx1"/>
                </a:solidFill>
                <a:latin typeface="Times New Roman" panose="02020603050405020304" pitchFamily="18" charset="0"/>
                <a:cs typeface="Times New Roman" panose="02020603050405020304" pitchFamily="18" charset="0"/>
              </a:rPr>
              <a:t>arr</a:t>
            </a:r>
            <a:r>
              <a:rPr lang="en-US" sz="2200" dirty="0">
                <a:solidFill>
                  <a:schemeClr val="tx1"/>
                </a:solidFill>
                <a:latin typeface="Times New Roman" panose="02020603050405020304" pitchFamily="18" charset="0"/>
                <a:cs typeface="Times New Roman" panose="02020603050405020304" pitchFamily="18" charset="0"/>
              </a:rPr>
              <a:t>, [4, 5]) #Appending at the end of the array</a:t>
            </a:r>
          </a:p>
          <a:p>
            <a:pPr algn="just"/>
            <a:r>
              <a:rPr lang="en-US" sz="2200" dirty="0">
                <a:solidFill>
                  <a:schemeClr val="tx1"/>
                </a:solidFill>
                <a:latin typeface="Times New Roman" panose="02020603050405020304" pitchFamily="18" charset="0"/>
                <a:cs typeface="Times New Roman" panose="02020603050405020304" pitchFamily="18" charset="0"/>
              </a:rPr>
              <a:t>print(</a:t>
            </a:r>
            <a:r>
              <a:rPr lang="en-US" sz="2200" dirty="0" err="1">
                <a:solidFill>
                  <a:schemeClr val="tx1"/>
                </a:solidFill>
                <a:latin typeface="Times New Roman" panose="02020603050405020304" pitchFamily="18" charset="0"/>
                <a:cs typeface="Times New Roman" panose="02020603050405020304" pitchFamily="18" charset="0"/>
              </a:rPr>
              <a:t>new_arr</a:t>
            </a:r>
            <a:r>
              <a:rPr lang="en-US" sz="2200" dirty="0">
                <a:solidFill>
                  <a:schemeClr val="tx1"/>
                </a:solidFill>
                <a:latin typeface="Times New Roman" panose="02020603050405020304" pitchFamily="18" charset="0"/>
                <a:cs typeface="Times New Roman" panose="02020603050405020304" pitchFamily="18" charset="0"/>
              </a:rPr>
              <a:t>)</a:t>
            </a:r>
          </a:p>
          <a:p>
            <a:pPr algn="just"/>
            <a:endParaRPr lang="en-US" sz="2200" dirty="0">
              <a:solidFill>
                <a:schemeClr val="tx1"/>
              </a:solidFill>
              <a:latin typeface="Times New Roman" panose="02020603050405020304" pitchFamily="18" charset="0"/>
              <a:cs typeface="Times New Roman" panose="02020603050405020304" pitchFamily="18" charset="0"/>
            </a:endParaRPr>
          </a:p>
          <a:p>
            <a:pPr algn="just"/>
            <a:r>
              <a:rPr lang="en-US" sz="2200" dirty="0" err="1">
                <a:solidFill>
                  <a:schemeClr val="tx1"/>
                </a:solidFill>
                <a:latin typeface="Times New Roman" panose="02020603050405020304" pitchFamily="18" charset="0"/>
                <a:cs typeface="Times New Roman" panose="02020603050405020304" pitchFamily="18" charset="0"/>
              </a:rPr>
              <a:t>arr</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np.array</a:t>
            </a:r>
            <a:r>
              <a:rPr lang="en-US" sz="2200" dirty="0">
                <a:solidFill>
                  <a:schemeClr val="tx1"/>
                </a:solidFill>
                <a:latin typeface="Times New Roman" panose="02020603050405020304" pitchFamily="18" charset="0"/>
                <a:cs typeface="Times New Roman" panose="02020603050405020304" pitchFamily="18" charset="0"/>
              </a:rPr>
              <a:t>([1, 2, 3])</a:t>
            </a:r>
          </a:p>
          <a:p>
            <a:pPr algn="just"/>
            <a:r>
              <a:rPr lang="en-US" sz="2200" dirty="0" err="1">
                <a:solidFill>
                  <a:schemeClr val="tx1"/>
                </a:solidFill>
                <a:latin typeface="Times New Roman" panose="02020603050405020304" pitchFamily="18" charset="0"/>
                <a:cs typeface="Times New Roman" panose="02020603050405020304" pitchFamily="18" charset="0"/>
              </a:rPr>
              <a:t>new_arr</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np.insert</a:t>
            </a:r>
            <a:r>
              <a:rPr lang="en-US" sz="2200" dirty="0">
                <a:solidFill>
                  <a:schemeClr val="tx1"/>
                </a:solidFill>
                <a:latin typeface="Times New Roman" panose="02020603050405020304" pitchFamily="18" charset="0"/>
                <a:cs typeface="Times New Roman" panose="02020603050405020304" pitchFamily="18" charset="0"/>
              </a:rPr>
              <a:t>(</a:t>
            </a:r>
            <a:r>
              <a:rPr lang="en-US" sz="2200" dirty="0" err="1">
                <a:solidFill>
                  <a:schemeClr val="tx1"/>
                </a:solidFill>
                <a:latin typeface="Times New Roman" panose="02020603050405020304" pitchFamily="18" charset="0"/>
                <a:cs typeface="Times New Roman" panose="02020603050405020304" pitchFamily="18" charset="0"/>
              </a:rPr>
              <a:t>arr</a:t>
            </a:r>
            <a:r>
              <a:rPr lang="en-US" sz="2200" dirty="0">
                <a:solidFill>
                  <a:schemeClr val="tx1"/>
                </a:solidFill>
                <a:latin typeface="Times New Roman" panose="02020603050405020304" pitchFamily="18" charset="0"/>
                <a:cs typeface="Times New Roman" panose="02020603050405020304" pitchFamily="18" charset="0"/>
              </a:rPr>
              <a:t>, 1, [4, 5])  # Inserting elements at index 1</a:t>
            </a:r>
          </a:p>
          <a:p>
            <a:pPr algn="just"/>
            <a:r>
              <a:rPr lang="en-US" sz="2200" dirty="0">
                <a:solidFill>
                  <a:schemeClr val="tx1"/>
                </a:solidFill>
                <a:latin typeface="Times New Roman" panose="02020603050405020304" pitchFamily="18" charset="0"/>
                <a:cs typeface="Times New Roman" panose="02020603050405020304" pitchFamily="18" charset="0"/>
              </a:rPr>
              <a:t>print(</a:t>
            </a:r>
            <a:r>
              <a:rPr lang="en-US" sz="2200" dirty="0" err="1">
                <a:solidFill>
                  <a:schemeClr val="tx1"/>
                </a:solidFill>
                <a:latin typeface="Times New Roman" panose="02020603050405020304" pitchFamily="18" charset="0"/>
                <a:cs typeface="Times New Roman" panose="02020603050405020304" pitchFamily="18" charset="0"/>
              </a:rPr>
              <a:t>new_arr</a:t>
            </a:r>
            <a:r>
              <a:rPr lang="en-US" sz="2200" dirty="0">
                <a:solidFill>
                  <a:schemeClr val="tx1"/>
                </a:solidFill>
                <a:latin typeface="Times New Roman" panose="02020603050405020304" pitchFamily="18" charset="0"/>
                <a:cs typeface="Times New Roman" panose="02020603050405020304" pitchFamily="18" charset="0"/>
              </a:rPr>
              <a:t>)</a:t>
            </a:r>
          </a:p>
          <a:p>
            <a:pPr algn="just"/>
            <a:endParaRPr lang="en-US" sz="2200" dirty="0">
              <a:solidFill>
                <a:schemeClr val="tx1"/>
              </a:solidFill>
              <a:latin typeface="Times New Roman" panose="02020603050405020304" pitchFamily="18" charset="0"/>
              <a:cs typeface="Times New Roman" panose="02020603050405020304" pitchFamily="18" charset="0"/>
            </a:endParaRPr>
          </a:p>
          <a:p>
            <a:pPr algn="just"/>
            <a:r>
              <a:rPr lang="en-US" sz="2200" dirty="0">
                <a:solidFill>
                  <a:schemeClr val="tx1"/>
                </a:solidFill>
                <a:latin typeface="Times New Roman" panose="02020603050405020304" pitchFamily="18" charset="0"/>
                <a:cs typeface="Times New Roman" panose="02020603050405020304" pitchFamily="18" charset="0"/>
              </a:rPr>
              <a:t>Sorting: To sort the elements of an array, you can use the sort() method. It sorts the array in-place, meaning it modifies the original array.</a:t>
            </a:r>
          </a:p>
          <a:p>
            <a:pPr algn="just"/>
            <a:endParaRPr lang="en-US" sz="2200" dirty="0">
              <a:solidFill>
                <a:schemeClr val="tx1"/>
              </a:solidFill>
              <a:latin typeface="Times New Roman" panose="02020603050405020304" pitchFamily="18" charset="0"/>
              <a:cs typeface="Times New Roman" panose="02020603050405020304" pitchFamily="18" charset="0"/>
            </a:endParaRPr>
          </a:p>
          <a:p>
            <a:pPr algn="just"/>
            <a:r>
              <a:rPr lang="en-US" sz="2200" dirty="0" err="1">
                <a:solidFill>
                  <a:schemeClr val="tx1"/>
                </a:solidFill>
                <a:latin typeface="Times New Roman" panose="02020603050405020304" pitchFamily="18" charset="0"/>
                <a:cs typeface="Times New Roman" panose="02020603050405020304" pitchFamily="18" charset="0"/>
              </a:rPr>
              <a:t>arr</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np.array</a:t>
            </a:r>
            <a:r>
              <a:rPr lang="en-US" sz="2200" dirty="0">
                <a:solidFill>
                  <a:schemeClr val="tx1"/>
                </a:solidFill>
                <a:latin typeface="Times New Roman" panose="02020603050405020304" pitchFamily="18" charset="0"/>
                <a:cs typeface="Times New Roman" panose="02020603050405020304" pitchFamily="18" charset="0"/>
              </a:rPr>
              <a:t>([3, 1, 4, 2])</a:t>
            </a:r>
          </a:p>
          <a:p>
            <a:pPr algn="just"/>
            <a:r>
              <a:rPr lang="en-US" sz="2200" dirty="0" err="1">
                <a:solidFill>
                  <a:schemeClr val="tx1"/>
                </a:solidFill>
                <a:latin typeface="Times New Roman" panose="02020603050405020304" pitchFamily="18" charset="0"/>
                <a:cs typeface="Times New Roman" panose="02020603050405020304" pitchFamily="18" charset="0"/>
              </a:rPr>
              <a:t>arr.sort</a:t>
            </a:r>
            <a:r>
              <a:rPr lang="en-US" sz="2200" dirty="0">
                <a:solidFill>
                  <a:schemeClr val="tx1"/>
                </a:solidFill>
                <a:latin typeface="Times New Roman" panose="02020603050405020304" pitchFamily="18" charset="0"/>
                <a:cs typeface="Times New Roman" panose="02020603050405020304" pitchFamily="18" charset="0"/>
              </a:rPr>
              <a:t>()</a:t>
            </a:r>
          </a:p>
          <a:p>
            <a:pPr algn="just"/>
            <a:r>
              <a:rPr lang="en-US" sz="2200" dirty="0">
                <a:solidFill>
                  <a:schemeClr val="tx1"/>
                </a:solidFill>
                <a:latin typeface="Times New Roman" panose="02020603050405020304" pitchFamily="18" charset="0"/>
                <a:cs typeface="Times New Roman" panose="02020603050405020304" pitchFamily="18" charset="0"/>
              </a:rPr>
              <a:t>print(</a:t>
            </a:r>
            <a:r>
              <a:rPr lang="en-US" sz="2200" dirty="0" err="1">
                <a:solidFill>
                  <a:schemeClr val="tx1"/>
                </a:solidFill>
                <a:latin typeface="Times New Roman" panose="02020603050405020304" pitchFamily="18" charset="0"/>
                <a:cs typeface="Times New Roman" panose="02020603050405020304" pitchFamily="18" charset="0"/>
              </a:rPr>
              <a:t>arr</a:t>
            </a:r>
            <a:r>
              <a:rPr lang="en-US" sz="2200"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69744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328" y="466436"/>
            <a:ext cx="11296072" cy="6391564"/>
          </a:xfrm>
        </p:spPr>
        <p:txBody>
          <a:bodyPr>
            <a:normAutofit/>
          </a:bodyPr>
          <a:lstStyle/>
          <a:p>
            <a:pPr algn="just"/>
            <a:r>
              <a:rPr lang="en-US" sz="2200" dirty="0">
                <a:solidFill>
                  <a:schemeClr val="tx1"/>
                </a:solidFill>
                <a:latin typeface="Times New Roman" panose="02020603050405020304" pitchFamily="18" charset="0"/>
                <a:cs typeface="Times New Roman" panose="02020603050405020304" pitchFamily="18" charset="0"/>
              </a:rPr>
              <a:t>4. Removing/Deleting Elements: To remove elements from an array, you can use the delete() method. It takes an array and indices of elements to be removed as arguments.</a:t>
            </a:r>
          </a:p>
          <a:p>
            <a:pPr algn="just"/>
            <a:endParaRPr lang="en-US" sz="2200" dirty="0">
              <a:solidFill>
                <a:schemeClr val="tx1"/>
              </a:solidFill>
              <a:latin typeface="Times New Roman" panose="02020603050405020304" pitchFamily="18" charset="0"/>
              <a:cs typeface="Times New Roman" panose="02020603050405020304" pitchFamily="18" charset="0"/>
            </a:endParaRPr>
          </a:p>
          <a:p>
            <a:pPr algn="just"/>
            <a:r>
              <a:rPr lang="en-US" sz="2200" dirty="0" err="1">
                <a:solidFill>
                  <a:schemeClr val="tx1"/>
                </a:solidFill>
                <a:latin typeface="Times New Roman" panose="02020603050405020304" pitchFamily="18" charset="0"/>
                <a:cs typeface="Times New Roman" panose="02020603050405020304" pitchFamily="18" charset="0"/>
              </a:rPr>
              <a:t>arr</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np.array</a:t>
            </a:r>
            <a:r>
              <a:rPr lang="en-US" sz="2200" dirty="0">
                <a:solidFill>
                  <a:schemeClr val="tx1"/>
                </a:solidFill>
                <a:latin typeface="Times New Roman" panose="02020603050405020304" pitchFamily="18" charset="0"/>
                <a:cs typeface="Times New Roman" panose="02020603050405020304" pitchFamily="18" charset="0"/>
              </a:rPr>
              <a:t>([1, 2, 3, 4, 5])</a:t>
            </a:r>
          </a:p>
          <a:p>
            <a:pPr algn="just"/>
            <a:r>
              <a:rPr lang="en-US" sz="2200" dirty="0" err="1">
                <a:solidFill>
                  <a:schemeClr val="tx1"/>
                </a:solidFill>
                <a:latin typeface="Times New Roman" panose="02020603050405020304" pitchFamily="18" charset="0"/>
                <a:cs typeface="Times New Roman" panose="02020603050405020304" pitchFamily="18" charset="0"/>
              </a:rPr>
              <a:t>new_arr</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np.delete</a:t>
            </a:r>
            <a:r>
              <a:rPr lang="en-US" sz="2200" dirty="0">
                <a:solidFill>
                  <a:schemeClr val="tx1"/>
                </a:solidFill>
                <a:latin typeface="Times New Roman" panose="02020603050405020304" pitchFamily="18" charset="0"/>
                <a:cs typeface="Times New Roman" panose="02020603050405020304" pitchFamily="18" charset="0"/>
              </a:rPr>
              <a:t>(</a:t>
            </a:r>
            <a:r>
              <a:rPr lang="en-US" sz="2200" dirty="0" err="1">
                <a:solidFill>
                  <a:schemeClr val="tx1"/>
                </a:solidFill>
                <a:latin typeface="Times New Roman" panose="02020603050405020304" pitchFamily="18" charset="0"/>
                <a:cs typeface="Times New Roman" panose="02020603050405020304" pitchFamily="18" charset="0"/>
              </a:rPr>
              <a:t>arr</a:t>
            </a:r>
            <a:r>
              <a:rPr lang="en-US" sz="2200" dirty="0">
                <a:solidFill>
                  <a:schemeClr val="tx1"/>
                </a:solidFill>
                <a:latin typeface="Times New Roman" panose="02020603050405020304" pitchFamily="18" charset="0"/>
                <a:cs typeface="Times New Roman" panose="02020603050405020304" pitchFamily="18" charset="0"/>
              </a:rPr>
              <a:t>, [1, 3])  # Removing elements at indices 1 and 3</a:t>
            </a:r>
          </a:p>
          <a:p>
            <a:pPr algn="just"/>
            <a:r>
              <a:rPr lang="en-US" sz="2200" dirty="0">
                <a:solidFill>
                  <a:schemeClr val="tx1"/>
                </a:solidFill>
                <a:latin typeface="Times New Roman" panose="02020603050405020304" pitchFamily="18" charset="0"/>
                <a:cs typeface="Times New Roman" panose="02020603050405020304" pitchFamily="18" charset="0"/>
              </a:rPr>
              <a:t>print(</a:t>
            </a:r>
            <a:r>
              <a:rPr lang="en-US" sz="2200" dirty="0" err="1">
                <a:solidFill>
                  <a:schemeClr val="tx1"/>
                </a:solidFill>
                <a:latin typeface="Times New Roman" panose="02020603050405020304" pitchFamily="18" charset="0"/>
                <a:cs typeface="Times New Roman" panose="02020603050405020304" pitchFamily="18" charset="0"/>
              </a:rPr>
              <a:t>new_arr</a:t>
            </a:r>
            <a:r>
              <a:rPr lang="en-US" sz="2200" dirty="0">
                <a:solidFill>
                  <a:schemeClr val="tx1"/>
                </a:solidFill>
                <a:latin typeface="Times New Roman" panose="02020603050405020304" pitchFamily="18" charset="0"/>
                <a:cs typeface="Times New Roman" panose="02020603050405020304" pitchFamily="18" charset="0"/>
              </a:rPr>
              <a:t>)</a:t>
            </a:r>
          </a:p>
          <a:p>
            <a:pPr algn="just"/>
            <a:endParaRPr lang="en-US" sz="2200" dirty="0">
              <a:solidFill>
                <a:schemeClr val="tx1"/>
              </a:solidFill>
              <a:latin typeface="Times New Roman" panose="02020603050405020304" pitchFamily="18" charset="0"/>
              <a:cs typeface="Times New Roman" panose="02020603050405020304" pitchFamily="18" charset="0"/>
            </a:endParaRPr>
          </a:p>
          <a:p>
            <a:pPr algn="just"/>
            <a:r>
              <a:rPr lang="en-US" sz="2200" dirty="0">
                <a:solidFill>
                  <a:schemeClr val="tx1"/>
                </a:solidFill>
                <a:latin typeface="Times New Roman" panose="02020603050405020304" pitchFamily="18" charset="0"/>
                <a:cs typeface="Times New Roman" panose="02020603050405020304" pitchFamily="18" charset="0"/>
              </a:rPr>
              <a:t>5. Combining/Concatenating Arrays: To combine or concatenate arrays, you can use the concatenate() method. It takes an </a:t>
            </a:r>
            <a:r>
              <a:rPr lang="en-US" sz="2200" dirty="0" err="1">
                <a:solidFill>
                  <a:schemeClr val="tx1"/>
                </a:solidFill>
                <a:latin typeface="Times New Roman" panose="02020603050405020304" pitchFamily="18" charset="0"/>
                <a:cs typeface="Times New Roman" panose="02020603050405020304" pitchFamily="18" charset="0"/>
              </a:rPr>
              <a:t>iterable</a:t>
            </a:r>
            <a:r>
              <a:rPr lang="en-US" sz="2200" dirty="0">
                <a:solidFill>
                  <a:schemeClr val="tx1"/>
                </a:solidFill>
                <a:latin typeface="Times New Roman" panose="02020603050405020304" pitchFamily="18" charset="0"/>
                <a:cs typeface="Times New Roman" panose="02020603050405020304" pitchFamily="18" charset="0"/>
              </a:rPr>
              <a:t> sequence of arrays and concatenates them along a specified axis.</a:t>
            </a:r>
          </a:p>
          <a:p>
            <a:pPr algn="just"/>
            <a:r>
              <a:rPr lang="en-US" sz="2200" dirty="0">
                <a:solidFill>
                  <a:schemeClr val="tx1"/>
                </a:solidFill>
                <a:latin typeface="Times New Roman" panose="02020603050405020304" pitchFamily="18" charset="0"/>
                <a:cs typeface="Times New Roman" panose="02020603050405020304" pitchFamily="18" charset="0"/>
              </a:rPr>
              <a:t>arr1 = </a:t>
            </a:r>
            <a:r>
              <a:rPr lang="en-US" sz="2200" dirty="0" err="1">
                <a:solidFill>
                  <a:schemeClr val="tx1"/>
                </a:solidFill>
                <a:latin typeface="Times New Roman" panose="02020603050405020304" pitchFamily="18" charset="0"/>
                <a:cs typeface="Times New Roman" panose="02020603050405020304" pitchFamily="18" charset="0"/>
              </a:rPr>
              <a:t>np.array</a:t>
            </a:r>
            <a:r>
              <a:rPr lang="en-US" sz="2200" dirty="0">
                <a:solidFill>
                  <a:schemeClr val="tx1"/>
                </a:solidFill>
                <a:latin typeface="Times New Roman" panose="02020603050405020304" pitchFamily="18" charset="0"/>
                <a:cs typeface="Times New Roman" panose="02020603050405020304" pitchFamily="18" charset="0"/>
              </a:rPr>
              <a:t>([1, 2, 3])</a:t>
            </a:r>
          </a:p>
          <a:p>
            <a:pPr algn="just"/>
            <a:r>
              <a:rPr lang="en-US" sz="2200" dirty="0">
                <a:solidFill>
                  <a:schemeClr val="tx1"/>
                </a:solidFill>
                <a:latin typeface="Times New Roman" panose="02020603050405020304" pitchFamily="18" charset="0"/>
                <a:cs typeface="Times New Roman" panose="02020603050405020304" pitchFamily="18" charset="0"/>
              </a:rPr>
              <a:t>arr2 = </a:t>
            </a:r>
            <a:r>
              <a:rPr lang="en-US" sz="2200" dirty="0" err="1">
                <a:solidFill>
                  <a:schemeClr val="tx1"/>
                </a:solidFill>
                <a:latin typeface="Times New Roman" panose="02020603050405020304" pitchFamily="18" charset="0"/>
                <a:cs typeface="Times New Roman" panose="02020603050405020304" pitchFamily="18" charset="0"/>
              </a:rPr>
              <a:t>np.array</a:t>
            </a:r>
            <a:r>
              <a:rPr lang="en-US" sz="2200" dirty="0">
                <a:solidFill>
                  <a:schemeClr val="tx1"/>
                </a:solidFill>
                <a:latin typeface="Times New Roman" panose="02020603050405020304" pitchFamily="18" charset="0"/>
                <a:cs typeface="Times New Roman" panose="02020603050405020304" pitchFamily="18" charset="0"/>
              </a:rPr>
              <a:t>([4, 5, 6])</a:t>
            </a:r>
          </a:p>
          <a:p>
            <a:pPr algn="just"/>
            <a:r>
              <a:rPr lang="en-US" sz="2200" dirty="0" err="1">
                <a:solidFill>
                  <a:schemeClr val="tx1"/>
                </a:solidFill>
                <a:latin typeface="Times New Roman" panose="02020603050405020304" pitchFamily="18" charset="0"/>
                <a:cs typeface="Times New Roman" panose="02020603050405020304" pitchFamily="18" charset="0"/>
              </a:rPr>
              <a:t>new_arr</a:t>
            </a:r>
            <a:r>
              <a:rPr lang="en-US" sz="2200" dirty="0">
                <a:solidFill>
                  <a:schemeClr val="tx1"/>
                </a:solidFill>
                <a:latin typeface="Times New Roman" panose="02020603050405020304" pitchFamily="18" charset="0"/>
                <a:cs typeface="Times New Roman" panose="02020603050405020304" pitchFamily="18" charset="0"/>
              </a:rPr>
              <a:t> = </a:t>
            </a:r>
            <a:r>
              <a:rPr lang="en-US" sz="2200" dirty="0" err="1">
                <a:solidFill>
                  <a:schemeClr val="tx1"/>
                </a:solidFill>
                <a:latin typeface="Times New Roman" panose="02020603050405020304" pitchFamily="18" charset="0"/>
                <a:cs typeface="Times New Roman" panose="02020603050405020304" pitchFamily="18" charset="0"/>
              </a:rPr>
              <a:t>np.concatenate</a:t>
            </a:r>
            <a:r>
              <a:rPr lang="en-US" sz="2200" dirty="0">
                <a:solidFill>
                  <a:schemeClr val="tx1"/>
                </a:solidFill>
                <a:latin typeface="Times New Roman" panose="02020603050405020304" pitchFamily="18" charset="0"/>
                <a:cs typeface="Times New Roman" panose="02020603050405020304" pitchFamily="18" charset="0"/>
              </a:rPr>
              <a:t>((arr1, arr2))</a:t>
            </a:r>
          </a:p>
          <a:p>
            <a:pPr algn="just"/>
            <a:r>
              <a:rPr lang="en-US" sz="2200" dirty="0">
                <a:solidFill>
                  <a:schemeClr val="tx1"/>
                </a:solidFill>
                <a:latin typeface="Times New Roman" panose="02020603050405020304" pitchFamily="18" charset="0"/>
                <a:cs typeface="Times New Roman" panose="02020603050405020304" pitchFamily="18" charset="0"/>
              </a:rPr>
              <a:t>print(</a:t>
            </a:r>
            <a:r>
              <a:rPr lang="en-US" sz="2200" dirty="0" err="1">
                <a:solidFill>
                  <a:schemeClr val="tx1"/>
                </a:solidFill>
                <a:latin typeface="Times New Roman" panose="02020603050405020304" pitchFamily="18" charset="0"/>
                <a:cs typeface="Times New Roman" panose="02020603050405020304" pitchFamily="18" charset="0"/>
              </a:rPr>
              <a:t>new_arr</a:t>
            </a:r>
            <a:r>
              <a:rPr lang="en-US" sz="2200" dirty="0">
                <a:solidFill>
                  <a:schemeClr val="tx1"/>
                </a:solidFill>
                <a:latin typeface="Times New Roman" panose="02020603050405020304" pitchFamily="18" charset="0"/>
                <a:cs typeface="Times New Roman" panose="02020603050405020304" pitchFamily="18" charset="0"/>
              </a:rPr>
              <a:t>) </a:t>
            </a:r>
          </a:p>
          <a:p>
            <a:pPr algn="just"/>
            <a:endParaRPr lang="en-US" dirty="0"/>
          </a:p>
        </p:txBody>
      </p:sp>
    </p:spTree>
    <p:extLst>
      <p:ext uri="{BB962C8B-B14F-4D97-AF65-F5344CB8AC3E}">
        <p14:creationId xmlns:p14="http://schemas.microsoft.com/office/powerpoint/2010/main" val="1907909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709" y="535710"/>
            <a:ext cx="11240655" cy="6068290"/>
          </a:xfrm>
        </p:spPr>
        <p:txBody>
          <a:bodyPr>
            <a:normAutofit/>
          </a:bodyPr>
          <a:lstStyle/>
          <a:p>
            <a:pPr algn="just"/>
            <a:r>
              <a:rPr lang="en-US" sz="2300" dirty="0">
                <a:solidFill>
                  <a:schemeClr val="tx1"/>
                </a:solidFill>
                <a:latin typeface="Times New Roman" panose="02020603050405020304" pitchFamily="18" charset="0"/>
                <a:cs typeface="Times New Roman" panose="02020603050405020304" pitchFamily="18" charset="0"/>
              </a:rPr>
              <a:t>Combining arrays when the axis is defined. </a:t>
            </a:r>
          </a:p>
          <a:p>
            <a:pPr algn="just"/>
            <a:r>
              <a:rPr lang="en-US" sz="2300" dirty="0">
                <a:solidFill>
                  <a:schemeClr val="tx1"/>
                </a:solidFill>
                <a:latin typeface="Times New Roman" panose="02020603050405020304" pitchFamily="18" charset="0"/>
                <a:cs typeface="Times New Roman" panose="02020603050405020304" pitchFamily="18" charset="0"/>
              </a:rPr>
              <a:t>arr1 = </a:t>
            </a:r>
            <a:r>
              <a:rPr lang="en-US" sz="2300" dirty="0" err="1">
                <a:solidFill>
                  <a:schemeClr val="tx1"/>
                </a:solidFill>
                <a:latin typeface="Times New Roman" panose="02020603050405020304" pitchFamily="18" charset="0"/>
                <a:cs typeface="Times New Roman" panose="02020603050405020304" pitchFamily="18" charset="0"/>
              </a:rPr>
              <a:t>np.array</a:t>
            </a:r>
            <a:r>
              <a:rPr lang="en-US" sz="2300" dirty="0">
                <a:solidFill>
                  <a:schemeClr val="tx1"/>
                </a:solidFill>
                <a:latin typeface="Times New Roman" panose="02020603050405020304" pitchFamily="18" charset="0"/>
                <a:cs typeface="Times New Roman" panose="02020603050405020304" pitchFamily="18" charset="0"/>
              </a:rPr>
              <a:t>([[1, 2], [3, 4]])</a:t>
            </a:r>
          </a:p>
          <a:p>
            <a:pPr algn="just"/>
            <a:r>
              <a:rPr lang="en-US" sz="2300" dirty="0">
                <a:solidFill>
                  <a:schemeClr val="tx1"/>
                </a:solidFill>
                <a:latin typeface="Times New Roman" panose="02020603050405020304" pitchFamily="18" charset="0"/>
                <a:cs typeface="Times New Roman" panose="02020603050405020304" pitchFamily="18" charset="0"/>
              </a:rPr>
              <a:t>arr2 = </a:t>
            </a:r>
            <a:r>
              <a:rPr lang="en-US" sz="2300" dirty="0" err="1">
                <a:solidFill>
                  <a:schemeClr val="tx1"/>
                </a:solidFill>
                <a:latin typeface="Times New Roman" panose="02020603050405020304" pitchFamily="18" charset="0"/>
                <a:cs typeface="Times New Roman" panose="02020603050405020304" pitchFamily="18" charset="0"/>
              </a:rPr>
              <a:t>np.array</a:t>
            </a:r>
            <a:r>
              <a:rPr lang="en-US" sz="2300" dirty="0">
                <a:solidFill>
                  <a:schemeClr val="tx1"/>
                </a:solidFill>
                <a:latin typeface="Times New Roman" panose="02020603050405020304" pitchFamily="18" charset="0"/>
                <a:cs typeface="Times New Roman" panose="02020603050405020304" pitchFamily="18" charset="0"/>
              </a:rPr>
              <a:t>([[5, 6], [7, 8]])</a:t>
            </a:r>
          </a:p>
          <a:p>
            <a:pPr algn="just"/>
            <a:r>
              <a:rPr lang="en-US" sz="2300" dirty="0" err="1">
                <a:solidFill>
                  <a:schemeClr val="tx1"/>
                </a:solidFill>
                <a:latin typeface="Times New Roman" panose="02020603050405020304" pitchFamily="18" charset="0"/>
                <a:cs typeface="Times New Roman" panose="02020603050405020304" pitchFamily="18" charset="0"/>
              </a:rPr>
              <a:t>arr</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np.concatenate</a:t>
            </a:r>
            <a:r>
              <a:rPr lang="en-US" sz="2300" dirty="0">
                <a:solidFill>
                  <a:schemeClr val="tx1"/>
                </a:solidFill>
                <a:latin typeface="Times New Roman" panose="02020603050405020304" pitchFamily="18" charset="0"/>
                <a:cs typeface="Times New Roman" panose="02020603050405020304" pitchFamily="18" charset="0"/>
              </a:rPr>
              <a:t>((arr1, arr2), axis=1)</a:t>
            </a:r>
          </a:p>
          <a:p>
            <a:pPr algn="just"/>
            <a:r>
              <a:rPr lang="en-US" sz="2300" dirty="0">
                <a:solidFill>
                  <a:schemeClr val="tx1"/>
                </a:solidFill>
                <a:latin typeface="Times New Roman" panose="02020603050405020304" pitchFamily="18" charset="0"/>
                <a:cs typeface="Times New Roman" panose="02020603050405020304" pitchFamily="18" charset="0"/>
              </a:rPr>
              <a:t>print(</a:t>
            </a:r>
            <a:r>
              <a:rPr lang="en-US" sz="2300" dirty="0" err="1">
                <a:solidFill>
                  <a:schemeClr val="tx1"/>
                </a:solidFill>
                <a:latin typeface="Times New Roman" panose="02020603050405020304" pitchFamily="18" charset="0"/>
                <a:cs typeface="Times New Roman" panose="02020603050405020304" pitchFamily="18" charset="0"/>
              </a:rPr>
              <a:t>arr</a:t>
            </a:r>
            <a:r>
              <a:rPr lang="en-US" sz="2300" dirty="0">
                <a:solidFill>
                  <a:schemeClr val="tx1"/>
                </a:solidFill>
                <a:latin typeface="Times New Roman" panose="02020603050405020304" pitchFamily="18" charset="0"/>
                <a:cs typeface="Times New Roman" panose="02020603050405020304" pitchFamily="18" charset="0"/>
              </a:rPr>
              <a:t>)</a:t>
            </a:r>
          </a:p>
          <a:p>
            <a:pPr algn="just"/>
            <a:endParaRPr lang="en-US" sz="2300" dirty="0">
              <a:solidFill>
                <a:schemeClr val="tx1"/>
              </a:solidFill>
              <a:latin typeface="Times New Roman" panose="02020603050405020304" pitchFamily="18" charset="0"/>
              <a:cs typeface="Times New Roman" panose="02020603050405020304" pitchFamily="18" charset="0"/>
            </a:endParaRPr>
          </a:p>
          <a:p>
            <a:pPr algn="just"/>
            <a:r>
              <a:rPr lang="en-US" sz="2300" dirty="0">
                <a:solidFill>
                  <a:schemeClr val="tx1"/>
                </a:solidFill>
                <a:latin typeface="Times New Roman" panose="02020603050405020304" pitchFamily="18" charset="0"/>
                <a:cs typeface="Times New Roman" panose="02020603050405020304" pitchFamily="18" charset="0"/>
              </a:rPr>
              <a:t>Try it out for axis=0</a:t>
            </a:r>
          </a:p>
          <a:p>
            <a:pPr algn="just"/>
            <a:r>
              <a:rPr lang="en-US" sz="2300" dirty="0">
                <a:solidFill>
                  <a:schemeClr val="tx1"/>
                </a:solidFill>
                <a:latin typeface="Times New Roman" panose="02020603050405020304" pitchFamily="18" charset="0"/>
                <a:cs typeface="Times New Roman" panose="02020603050405020304" pitchFamily="18" charset="0"/>
              </a:rPr>
              <a:t>6. Splitting Arrays: To split an array into multiple smaller arrays, you can use the split() method. It takes an array and indices or sections at which the array will be split.</a:t>
            </a:r>
          </a:p>
          <a:p>
            <a:pPr algn="just"/>
            <a:r>
              <a:rPr lang="en-US" sz="2300" dirty="0" err="1">
                <a:solidFill>
                  <a:schemeClr val="tx1"/>
                </a:solidFill>
                <a:latin typeface="Times New Roman" panose="02020603050405020304" pitchFamily="18" charset="0"/>
                <a:cs typeface="Times New Roman" panose="02020603050405020304" pitchFamily="18" charset="0"/>
              </a:rPr>
              <a:t>arr</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np.array</a:t>
            </a:r>
            <a:r>
              <a:rPr lang="en-US" sz="2300" dirty="0">
                <a:solidFill>
                  <a:schemeClr val="tx1"/>
                </a:solidFill>
                <a:latin typeface="Times New Roman" panose="02020603050405020304" pitchFamily="18" charset="0"/>
                <a:cs typeface="Times New Roman" panose="02020603050405020304" pitchFamily="18" charset="0"/>
              </a:rPr>
              <a:t>([1, 2, 3, 4, 5, 6])</a:t>
            </a:r>
          </a:p>
          <a:p>
            <a:pPr algn="just"/>
            <a:r>
              <a:rPr lang="en-US" sz="2300" dirty="0" err="1">
                <a:solidFill>
                  <a:schemeClr val="tx1"/>
                </a:solidFill>
                <a:latin typeface="Times New Roman" panose="02020603050405020304" pitchFamily="18" charset="0"/>
                <a:cs typeface="Times New Roman" panose="02020603050405020304" pitchFamily="18" charset="0"/>
              </a:rPr>
              <a:t>new_arr</a:t>
            </a:r>
            <a:r>
              <a:rPr lang="en-US" sz="2300" dirty="0">
                <a:solidFill>
                  <a:schemeClr val="tx1"/>
                </a:solidFill>
                <a:latin typeface="Times New Roman" panose="02020603050405020304" pitchFamily="18" charset="0"/>
                <a:cs typeface="Times New Roman" panose="02020603050405020304" pitchFamily="18" charset="0"/>
              </a:rPr>
              <a:t> = </a:t>
            </a:r>
            <a:r>
              <a:rPr lang="en-US" sz="2300" dirty="0" err="1">
                <a:solidFill>
                  <a:schemeClr val="tx1"/>
                </a:solidFill>
                <a:latin typeface="Times New Roman" panose="02020603050405020304" pitchFamily="18" charset="0"/>
                <a:cs typeface="Times New Roman" panose="02020603050405020304" pitchFamily="18" charset="0"/>
              </a:rPr>
              <a:t>np.split</a:t>
            </a:r>
            <a:r>
              <a:rPr lang="en-US" sz="2300" dirty="0">
                <a:solidFill>
                  <a:schemeClr val="tx1"/>
                </a:solidFill>
                <a:latin typeface="Times New Roman" panose="02020603050405020304" pitchFamily="18" charset="0"/>
                <a:cs typeface="Times New Roman" panose="02020603050405020304" pitchFamily="18" charset="0"/>
              </a:rPr>
              <a:t>(</a:t>
            </a:r>
            <a:r>
              <a:rPr lang="en-US" sz="2300" dirty="0" err="1">
                <a:solidFill>
                  <a:schemeClr val="tx1"/>
                </a:solidFill>
                <a:latin typeface="Times New Roman" panose="02020603050405020304" pitchFamily="18" charset="0"/>
                <a:cs typeface="Times New Roman" panose="02020603050405020304" pitchFamily="18" charset="0"/>
              </a:rPr>
              <a:t>arr</a:t>
            </a:r>
            <a:r>
              <a:rPr lang="en-US" sz="2300" dirty="0">
                <a:solidFill>
                  <a:schemeClr val="tx1"/>
                </a:solidFill>
                <a:latin typeface="Times New Roman" panose="02020603050405020304" pitchFamily="18" charset="0"/>
                <a:cs typeface="Times New Roman" panose="02020603050405020304" pitchFamily="18" charset="0"/>
              </a:rPr>
              <a:t>, 3)  # Splitting the array into 3 equal parts</a:t>
            </a:r>
          </a:p>
          <a:p>
            <a:pPr algn="just"/>
            <a:r>
              <a:rPr lang="en-US" sz="2300" dirty="0">
                <a:solidFill>
                  <a:schemeClr val="tx1"/>
                </a:solidFill>
                <a:latin typeface="Times New Roman" panose="02020603050405020304" pitchFamily="18" charset="0"/>
                <a:cs typeface="Times New Roman" panose="02020603050405020304" pitchFamily="18" charset="0"/>
              </a:rPr>
              <a:t>print(</a:t>
            </a:r>
            <a:r>
              <a:rPr lang="en-US" sz="2300" dirty="0" err="1">
                <a:solidFill>
                  <a:schemeClr val="tx1"/>
                </a:solidFill>
                <a:latin typeface="Times New Roman" panose="02020603050405020304" pitchFamily="18" charset="0"/>
                <a:cs typeface="Times New Roman" panose="02020603050405020304" pitchFamily="18" charset="0"/>
              </a:rPr>
              <a:t>new_arr</a:t>
            </a:r>
            <a:r>
              <a:rPr lang="en-US" sz="2300" dirty="0">
                <a:solidFill>
                  <a:schemeClr val="tx1"/>
                </a:solidFill>
                <a:latin typeface="Times New Roman" panose="02020603050405020304" pitchFamily="18" charset="0"/>
                <a:cs typeface="Times New Roman" panose="02020603050405020304" pitchFamily="18" charset="0"/>
              </a:rPr>
              <a:t>)</a:t>
            </a:r>
          </a:p>
          <a:p>
            <a:pPr algn="just"/>
            <a:endParaRPr lang="en-US" sz="23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9974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6884" y="1360711"/>
            <a:ext cx="10445606" cy="5825836"/>
          </a:xfrm>
        </p:spPr>
        <p:txBody>
          <a:bodyPr>
            <a:noAutofit/>
          </a:bodyPr>
          <a:lstStyle/>
          <a:p>
            <a:pPr algn="just"/>
            <a:r>
              <a:rPr lang="en-US" sz="3000" dirty="0">
                <a:solidFill>
                  <a:schemeClr val="tx1"/>
                </a:solidFill>
                <a:latin typeface="Times New Roman" panose="02020603050405020304" pitchFamily="18" charset="0"/>
                <a:cs typeface="Times New Roman" panose="02020603050405020304" pitchFamily="18" charset="0"/>
              </a:rPr>
              <a:t>WHAT IS NumPy?</a:t>
            </a:r>
          </a:p>
          <a:p>
            <a:pPr marL="0" indent="0" algn="just">
              <a:buNone/>
            </a:pPr>
            <a:endParaRPr lang="en-US" sz="3000" dirty="0">
              <a:solidFill>
                <a:schemeClr val="tx1"/>
              </a:solidFill>
              <a:latin typeface="Times New Roman" panose="02020603050405020304" pitchFamily="18" charset="0"/>
              <a:cs typeface="Times New Roman" panose="02020603050405020304" pitchFamily="18" charset="0"/>
            </a:endParaRPr>
          </a:p>
          <a:p>
            <a:pPr algn="just"/>
            <a:r>
              <a:rPr lang="en-US" sz="3000" dirty="0" err="1">
                <a:solidFill>
                  <a:schemeClr val="tx1"/>
                </a:solidFill>
                <a:latin typeface="Times New Roman" panose="02020603050405020304" pitchFamily="18" charset="0"/>
                <a:cs typeface="Times New Roman" panose="02020603050405020304" pitchFamily="18" charset="0"/>
              </a:rPr>
              <a:t>NumPy</a:t>
            </a:r>
            <a:r>
              <a:rPr lang="en-US" sz="3000" dirty="0">
                <a:solidFill>
                  <a:schemeClr val="tx1"/>
                </a:solidFill>
                <a:latin typeface="Times New Roman" panose="02020603050405020304" pitchFamily="18" charset="0"/>
                <a:cs typeface="Times New Roman" panose="02020603050405020304" pitchFamily="18" charset="0"/>
              </a:rPr>
              <a:t> stands for numeric python which is a Python package for the computation and processing of multidimensional and single dimensional array elements.</a:t>
            </a:r>
          </a:p>
          <a:p>
            <a:pPr algn="just"/>
            <a:r>
              <a:rPr lang="en-US" sz="3000" dirty="0" err="1">
                <a:solidFill>
                  <a:schemeClr val="tx1"/>
                </a:solidFill>
                <a:latin typeface="Times New Roman" panose="02020603050405020304" pitchFamily="18" charset="0"/>
                <a:cs typeface="Times New Roman" panose="02020603050405020304" pitchFamily="18" charset="0"/>
              </a:rPr>
              <a:t>NumPy</a:t>
            </a:r>
            <a:r>
              <a:rPr lang="en-US" sz="3000" dirty="0">
                <a:solidFill>
                  <a:schemeClr val="tx1"/>
                </a:solidFill>
                <a:latin typeface="Times New Roman" panose="02020603050405020304" pitchFamily="18" charset="0"/>
                <a:cs typeface="Times New Roman" panose="02020603050405020304" pitchFamily="18" charset="0"/>
              </a:rPr>
              <a:t> provides a convenient and efficient way to handle a vast amount of data. </a:t>
            </a:r>
            <a:r>
              <a:rPr lang="en-US" sz="3000" dirty="0" err="1">
                <a:solidFill>
                  <a:schemeClr val="tx1"/>
                </a:solidFill>
                <a:latin typeface="Times New Roman" panose="02020603050405020304" pitchFamily="18" charset="0"/>
                <a:cs typeface="Times New Roman" panose="02020603050405020304" pitchFamily="18" charset="0"/>
              </a:rPr>
              <a:t>NumPy</a:t>
            </a:r>
            <a:r>
              <a:rPr lang="en-US" sz="3000" dirty="0">
                <a:solidFill>
                  <a:schemeClr val="tx1"/>
                </a:solidFill>
                <a:latin typeface="Times New Roman" panose="02020603050405020304" pitchFamily="18" charset="0"/>
                <a:cs typeface="Times New Roman" panose="02020603050405020304" pitchFamily="18" charset="0"/>
              </a:rPr>
              <a:t> is also very convenient with Matrix multiplication and data reshaping. </a:t>
            </a:r>
            <a:r>
              <a:rPr lang="en-US" sz="3000" dirty="0" err="1">
                <a:solidFill>
                  <a:schemeClr val="tx1"/>
                </a:solidFill>
                <a:latin typeface="Times New Roman" panose="02020603050405020304" pitchFamily="18" charset="0"/>
                <a:cs typeface="Times New Roman" panose="02020603050405020304" pitchFamily="18" charset="0"/>
              </a:rPr>
              <a:t>NumPy</a:t>
            </a:r>
            <a:r>
              <a:rPr lang="en-US" sz="3000" dirty="0">
                <a:solidFill>
                  <a:schemeClr val="tx1"/>
                </a:solidFill>
                <a:latin typeface="Times New Roman" panose="02020603050405020304" pitchFamily="18" charset="0"/>
                <a:cs typeface="Times New Roman" panose="02020603050405020304" pitchFamily="18" charset="0"/>
              </a:rPr>
              <a:t> is fast which makes it reasonable to work with a large set of data.</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2351" y="0"/>
            <a:ext cx="1869649" cy="1869649"/>
          </a:xfrm>
          <a:prstGeom prst="rect">
            <a:avLst/>
          </a:prstGeom>
          <a:solidFill>
            <a:schemeClr val="tx1"/>
          </a:solidFill>
        </p:spPr>
      </p:pic>
    </p:spTree>
    <p:extLst>
      <p:ext uri="{BB962C8B-B14F-4D97-AF65-F5344CB8AC3E}">
        <p14:creationId xmlns:p14="http://schemas.microsoft.com/office/powerpoint/2010/main" val="3522106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158" y="388855"/>
            <a:ext cx="10284642" cy="6287678"/>
          </a:xfrm>
        </p:spPr>
        <p:txBody>
          <a:bodyPr>
            <a:noAutofit/>
          </a:bodyPr>
          <a:lstStyle/>
          <a:p>
            <a:pPr algn="just"/>
            <a:r>
              <a:rPr lang="en-US" sz="2200" dirty="0">
                <a:solidFill>
                  <a:schemeClr val="tx1"/>
                </a:solidFill>
                <a:latin typeface="Times New Roman" panose="02020603050405020304" pitchFamily="18" charset="0"/>
                <a:cs typeface="Times New Roman" panose="02020603050405020304" pitchFamily="18" charset="0"/>
              </a:rPr>
              <a:t>Computing Mean, Median, Standard Deviation and Variance using </a:t>
            </a:r>
            <a:r>
              <a:rPr lang="en-US" sz="2200" dirty="0" err="1">
                <a:solidFill>
                  <a:schemeClr val="tx1"/>
                </a:solidFill>
                <a:latin typeface="Times New Roman" panose="02020603050405020304" pitchFamily="18" charset="0"/>
                <a:cs typeface="Times New Roman" panose="02020603050405020304" pitchFamily="18" charset="0"/>
              </a:rPr>
              <a:t>Numpy</a:t>
            </a:r>
            <a:r>
              <a:rPr lang="en-US" sz="2200" dirty="0">
                <a:solidFill>
                  <a:schemeClr val="tx1"/>
                </a:solidFill>
                <a:latin typeface="Times New Roman" panose="02020603050405020304" pitchFamily="18" charset="0"/>
                <a:cs typeface="Times New Roman" panose="02020603050405020304" pitchFamily="18" charset="0"/>
              </a:rPr>
              <a:t>:</a:t>
            </a:r>
          </a:p>
          <a:p>
            <a:pPr algn="just"/>
            <a:endParaRPr lang="en-US" sz="2200" dirty="0">
              <a:solidFill>
                <a:schemeClr val="tx1"/>
              </a:solidFill>
              <a:latin typeface="Times New Roman" panose="02020603050405020304" pitchFamily="18" charset="0"/>
              <a:cs typeface="Times New Roman" panose="02020603050405020304" pitchFamily="18" charset="0"/>
            </a:endParaRPr>
          </a:p>
          <a:p>
            <a:pPr algn="just"/>
            <a:r>
              <a:rPr lang="en-US" sz="2200" dirty="0">
                <a:solidFill>
                  <a:schemeClr val="tx1"/>
                </a:solidFill>
                <a:latin typeface="Times New Roman" panose="02020603050405020304" pitchFamily="18" charset="0"/>
                <a:cs typeface="Times New Roman" panose="02020603050405020304" pitchFamily="18" charset="0"/>
              </a:rPr>
              <a:t>value=[10,20,30,40,50]</a:t>
            </a:r>
          </a:p>
          <a:p>
            <a:pPr algn="just"/>
            <a:r>
              <a:rPr lang="en-US" sz="2200" dirty="0">
                <a:solidFill>
                  <a:schemeClr val="tx1"/>
                </a:solidFill>
                <a:latin typeface="Times New Roman" panose="02020603050405020304" pitchFamily="18" charset="0"/>
                <a:cs typeface="Times New Roman" panose="02020603050405020304" pitchFamily="18" charset="0"/>
              </a:rPr>
              <a:t>a=</a:t>
            </a:r>
            <a:r>
              <a:rPr lang="en-US" sz="2200" dirty="0" err="1">
                <a:solidFill>
                  <a:schemeClr val="tx1"/>
                </a:solidFill>
                <a:latin typeface="Times New Roman" panose="02020603050405020304" pitchFamily="18" charset="0"/>
                <a:cs typeface="Times New Roman" panose="02020603050405020304" pitchFamily="18" charset="0"/>
              </a:rPr>
              <a:t>np.mean</a:t>
            </a:r>
            <a:r>
              <a:rPr lang="en-US" sz="2200" dirty="0">
                <a:solidFill>
                  <a:schemeClr val="tx1"/>
                </a:solidFill>
                <a:latin typeface="Times New Roman" panose="02020603050405020304" pitchFamily="18" charset="0"/>
                <a:cs typeface="Times New Roman" panose="02020603050405020304" pitchFamily="18" charset="0"/>
              </a:rPr>
              <a:t>(value)</a:t>
            </a:r>
          </a:p>
          <a:p>
            <a:pPr algn="just"/>
            <a:r>
              <a:rPr lang="en-US" sz="2200" dirty="0">
                <a:solidFill>
                  <a:schemeClr val="tx1"/>
                </a:solidFill>
                <a:latin typeface="Times New Roman" panose="02020603050405020304" pitchFamily="18" charset="0"/>
                <a:cs typeface="Times New Roman" panose="02020603050405020304" pitchFamily="18" charset="0"/>
              </a:rPr>
              <a:t>print(a)</a:t>
            </a:r>
          </a:p>
          <a:p>
            <a:pPr algn="just"/>
            <a:endParaRPr lang="en-US" sz="2200" dirty="0">
              <a:solidFill>
                <a:schemeClr val="tx1"/>
              </a:solidFill>
              <a:latin typeface="Times New Roman" panose="02020603050405020304" pitchFamily="18" charset="0"/>
              <a:cs typeface="Times New Roman" panose="02020603050405020304" pitchFamily="18" charset="0"/>
            </a:endParaRPr>
          </a:p>
          <a:p>
            <a:pPr algn="just"/>
            <a:r>
              <a:rPr lang="en-US" sz="2200" dirty="0">
                <a:solidFill>
                  <a:schemeClr val="tx1"/>
                </a:solidFill>
                <a:latin typeface="Times New Roman" panose="02020603050405020304" pitchFamily="18" charset="0"/>
                <a:cs typeface="Times New Roman" panose="02020603050405020304" pitchFamily="18" charset="0"/>
              </a:rPr>
              <a:t>b=</a:t>
            </a:r>
            <a:r>
              <a:rPr lang="en-US" sz="2200" dirty="0" err="1">
                <a:solidFill>
                  <a:schemeClr val="tx1"/>
                </a:solidFill>
                <a:latin typeface="Times New Roman" panose="02020603050405020304" pitchFamily="18" charset="0"/>
                <a:cs typeface="Times New Roman" panose="02020603050405020304" pitchFamily="18" charset="0"/>
              </a:rPr>
              <a:t>np.median</a:t>
            </a:r>
            <a:r>
              <a:rPr lang="en-US" sz="2200" dirty="0">
                <a:solidFill>
                  <a:schemeClr val="tx1"/>
                </a:solidFill>
                <a:latin typeface="Times New Roman" panose="02020603050405020304" pitchFamily="18" charset="0"/>
                <a:cs typeface="Times New Roman" panose="02020603050405020304" pitchFamily="18" charset="0"/>
              </a:rPr>
              <a:t>(value)</a:t>
            </a:r>
          </a:p>
          <a:p>
            <a:pPr algn="just"/>
            <a:r>
              <a:rPr lang="en-US" sz="2200" dirty="0">
                <a:solidFill>
                  <a:schemeClr val="tx1"/>
                </a:solidFill>
                <a:latin typeface="Times New Roman" panose="02020603050405020304" pitchFamily="18" charset="0"/>
                <a:cs typeface="Times New Roman" panose="02020603050405020304" pitchFamily="18" charset="0"/>
              </a:rPr>
              <a:t>print(b) c=</a:t>
            </a:r>
            <a:r>
              <a:rPr lang="en-US" sz="2200" dirty="0" err="1">
                <a:solidFill>
                  <a:schemeClr val="tx1"/>
                </a:solidFill>
                <a:latin typeface="Times New Roman" panose="02020603050405020304" pitchFamily="18" charset="0"/>
                <a:cs typeface="Times New Roman" panose="02020603050405020304" pitchFamily="18" charset="0"/>
              </a:rPr>
              <a:t>np.std</a:t>
            </a:r>
            <a:r>
              <a:rPr lang="en-US" sz="2200" dirty="0">
                <a:solidFill>
                  <a:schemeClr val="tx1"/>
                </a:solidFill>
                <a:latin typeface="Times New Roman" panose="02020603050405020304" pitchFamily="18" charset="0"/>
                <a:cs typeface="Times New Roman" panose="02020603050405020304" pitchFamily="18" charset="0"/>
              </a:rPr>
              <a:t>(value)</a:t>
            </a:r>
          </a:p>
          <a:p>
            <a:pPr algn="just"/>
            <a:r>
              <a:rPr lang="en-US" sz="2200" dirty="0">
                <a:solidFill>
                  <a:schemeClr val="tx1"/>
                </a:solidFill>
                <a:latin typeface="Times New Roman" panose="02020603050405020304" pitchFamily="18" charset="0"/>
                <a:cs typeface="Times New Roman" panose="02020603050405020304" pitchFamily="18" charset="0"/>
              </a:rPr>
              <a:t>print(c)</a:t>
            </a:r>
          </a:p>
          <a:p>
            <a:pPr algn="just"/>
            <a:endParaRPr lang="en-US" sz="2200" dirty="0">
              <a:solidFill>
                <a:schemeClr val="tx1"/>
              </a:solidFill>
              <a:latin typeface="Times New Roman" panose="02020603050405020304" pitchFamily="18" charset="0"/>
              <a:cs typeface="Times New Roman" panose="02020603050405020304" pitchFamily="18" charset="0"/>
            </a:endParaRPr>
          </a:p>
          <a:p>
            <a:pPr algn="just"/>
            <a:r>
              <a:rPr lang="en-US" sz="2200" dirty="0">
                <a:solidFill>
                  <a:schemeClr val="tx1"/>
                </a:solidFill>
                <a:latin typeface="Times New Roman" panose="02020603050405020304" pitchFamily="18" charset="0"/>
                <a:cs typeface="Times New Roman" panose="02020603050405020304" pitchFamily="18" charset="0"/>
              </a:rPr>
              <a:t>d=</a:t>
            </a:r>
            <a:r>
              <a:rPr lang="en-US" sz="2200" dirty="0" err="1">
                <a:solidFill>
                  <a:schemeClr val="tx1"/>
                </a:solidFill>
                <a:latin typeface="Times New Roman" panose="02020603050405020304" pitchFamily="18" charset="0"/>
                <a:cs typeface="Times New Roman" panose="02020603050405020304" pitchFamily="18" charset="0"/>
              </a:rPr>
              <a:t>np.var</a:t>
            </a:r>
            <a:r>
              <a:rPr lang="en-US" sz="2200" dirty="0">
                <a:solidFill>
                  <a:schemeClr val="tx1"/>
                </a:solidFill>
                <a:latin typeface="Times New Roman" panose="02020603050405020304" pitchFamily="18" charset="0"/>
                <a:cs typeface="Times New Roman" panose="02020603050405020304" pitchFamily="18" charset="0"/>
              </a:rPr>
              <a:t>(value)</a:t>
            </a:r>
          </a:p>
          <a:p>
            <a:pPr algn="just"/>
            <a:r>
              <a:rPr lang="en-US" sz="2200" dirty="0">
                <a:solidFill>
                  <a:schemeClr val="tx1"/>
                </a:solidFill>
                <a:latin typeface="Times New Roman" panose="02020603050405020304" pitchFamily="18" charset="0"/>
                <a:cs typeface="Times New Roman" panose="02020603050405020304" pitchFamily="18" charset="0"/>
              </a:rPr>
              <a:t>print(d)</a:t>
            </a:r>
          </a:p>
          <a:p>
            <a:pPr algn="just"/>
            <a:endParaRPr lang="en-US" sz="2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0068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9780588" cy="2842491"/>
          </a:xfrm>
        </p:spPr>
        <p:txBody>
          <a:bodyPr>
            <a:normAutofit/>
          </a:bodyPr>
          <a:lstStyle/>
          <a:p>
            <a:pPr algn="just"/>
            <a:r>
              <a:rPr lang="en-US" sz="3000" dirty="0">
                <a:solidFill>
                  <a:schemeClr val="tx1"/>
                </a:solidFill>
                <a:latin typeface="Times New Roman" panose="02020603050405020304" pitchFamily="18" charset="0"/>
                <a:cs typeface="Times New Roman" panose="02020603050405020304" pitchFamily="18" charset="0"/>
              </a:rPr>
              <a:t>What is an Array?</a:t>
            </a:r>
          </a:p>
          <a:p>
            <a:pPr algn="just"/>
            <a:r>
              <a:rPr lang="en-US" sz="3000" dirty="0">
                <a:solidFill>
                  <a:schemeClr val="tx1"/>
                </a:solidFill>
                <a:latin typeface="Times New Roman" panose="02020603050405020304" pitchFamily="18" charset="0"/>
                <a:cs typeface="Times New Roman" panose="02020603050405020304" pitchFamily="18" charset="0"/>
              </a:rPr>
              <a:t>An array is a group of similar elements or data items of the same type collected at contiguous memory locations. In simple words, we can say that in computer programming, arrays are generally used to organize the same type of data.</a:t>
            </a:r>
            <a:br>
              <a:rPr lang="en-US" sz="3000" dirty="0">
                <a:solidFill>
                  <a:schemeClr val="tx1"/>
                </a:solidFill>
                <a:latin typeface="Times New Roman" panose="02020603050405020304" pitchFamily="18" charset="0"/>
                <a:cs typeface="Times New Roman" panose="02020603050405020304" pitchFamily="18" charset="0"/>
              </a:rPr>
            </a:br>
            <a:endParaRPr lang="en-US" sz="30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3626" y="3528291"/>
            <a:ext cx="8977458" cy="2126240"/>
          </a:xfrm>
          <a:prstGeom prst="rect">
            <a:avLst/>
          </a:prstGeom>
        </p:spPr>
      </p:pic>
    </p:spTree>
    <p:extLst>
      <p:ext uri="{BB962C8B-B14F-4D97-AF65-F5344CB8AC3E}">
        <p14:creationId xmlns:p14="http://schemas.microsoft.com/office/powerpoint/2010/main" val="3487177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4182" y="665018"/>
            <a:ext cx="11157527" cy="5717308"/>
          </a:xfrm>
        </p:spPr>
        <p:txBody>
          <a:bodyPr>
            <a:normAutofit/>
          </a:bodyPr>
          <a:lstStyle/>
          <a:p>
            <a:pPr algn="just"/>
            <a:r>
              <a:rPr lang="en-US" sz="2500" dirty="0">
                <a:solidFill>
                  <a:schemeClr val="tx1"/>
                </a:solidFill>
                <a:latin typeface="Times New Roman" panose="02020603050405020304" pitchFamily="18" charset="0"/>
                <a:cs typeface="Times New Roman" panose="02020603050405020304" pitchFamily="18" charset="0"/>
              </a:rPr>
              <a:t>Creating </a:t>
            </a:r>
            <a:r>
              <a:rPr lang="en-US" sz="2500" dirty="0" err="1">
                <a:solidFill>
                  <a:schemeClr val="tx1"/>
                </a:solidFill>
                <a:latin typeface="Times New Roman" panose="02020603050405020304" pitchFamily="18" charset="0"/>
                <a:cs typeface="Times New Roman" panose="02020603050405020304" pitchFamily="18" charset="0"/>
              </a:rPr>
              <a:t>Numpy</a:t>
            </a:r>
            <a:r>
              <a:rPr lang="en-US" sz="2500" dirty="0">
                <a:solidFill>
                  <a:schemeClr val="tx1"/>
                </a:solidFill>
                <a:latin typeface="Times New Roman" panose="02020603050405020304" pitchFamily="18" charset="0"/>
                <a:cs typeface="Times New Roman" panose="02020603050405020304" pitchFamily="18" charset="0"/>
              </a:rPr>
              <a:t> Arrays (from Python list, from built-in methods, from random) </a:t>
            </a:r>
          </a:p>
          <a:p>
            <a:pPr algn="just"/>
            <a:r>
              <a:rPr lang="en-US" sz="2500" b="1" dirty="0">
                <a:solidFill>
                  <a:schemeClr val="tx1"/>
                </a:solidFill>
                <a:latin typeface="Times New Roman" panose="02020603050405020304" pitchFamily="18" charset="0"/>
                <a:cs typeface="Times New Roman" panose="02020603050405020304" pitchFamily="18" charset="0"/>
              </a:rPr>
              <a:t>#Import </a:t>
            </a:r>
            <a:r>
              <a:rPr lang="en-US" sz="2500" b="1" dirty="0" err="1">
                <a:solidFill>
                  <a:schemeClr val="tx1"/>
                </a:solidFill>
                <a:latin typeface="Times New Roman" panose="02020603050405020304" pitchFamily="18" charset="0"/>
                <a:cs typeface="Times New Roman" panose="02020603050405020304" pitchFamily="18" charset="0"/>
              </a:rPr>
              <a:t>Numpy</a:t>
            </a:r>
            <a:r>
              <a:rPr lang="en-US" sz="2500" b="1" dirty="0">
                <a:solidFill>
                  <a:schemeClr val="tx1"/>
                </a:solidFill>
                <a:latin typeface="Times New Roman" panose="02020603050405020304" pitchFamily="18" charset="0"/>
                <a:cs typeface="Times New Roman" panose="02020603050405020304" pitchFamily="18" charset="0"/>
              </a:rPr>
              <a:t> module</a:t>
            </a:r>
          </a:p>
          <a:p>
            <a:pPr algn="just"/>
            <a:r>
              <a:rPr lang="en-US" sz="2500" dirty="0">
                <a:solidFill>
                  <a:schemeClr val="tx1"/>
                </a:solidFill>
                <a:latin typeface="Times New Roman" panose="02020603050405020304" pitchFamily="18" charset="0"/>
                <a:cs typeface="Times New Roman" panose="02020603050405020304" pitchFamily="18" charset="0"/>
              </a:rPr>
              <a:t>import </a:t>
            </a:r>
            <a:r>
              <a:rPr lang="en-US" sz="2500" dirty="0" err="1">
                <a:solidFill>
                  <a:schemeClr val="tx1"/>
                </a:solidFill>
                <a:latin typeface="Times New Roman" panose="02020603050405020304" pitchFamily="18" charset="0"/>
                <a:cs typeface="Times New Roman" panose="02020603050405020304" pitchFamily="18" charset="0"/>
              </a:rPr>
              <a:t>numpy</a:t>
            </a:r>
            <a:r>
              <a:rPr lang="en-US" sz="2500" dirty="0">
                <a:solidFill>
                  <a:schemeClr val="tx1"/>
                </a:solidFill>
                <a:latin typeface="Times New Roman" panose="02020603050405020304" pitchFamily="18" charset="0"/>
                <a:cs typeface="Times New Roman" panose="02020603050405020304" pitchFamily="18" charset="0"/>
              </a:rPr>
              <a:t> as np</a:t>
            </a:r>
          </a:p>
          <a:p>
            <a:pPr algn="just"/>
            <a:endParaRPr lang="en-US" sz="2500" dirty="0">
              <a:solidFill>
                <a:schemeClr val="tx1"/>
              </a:solidFill>
              <a:latin typeface="Times New Roman" panose="02020603050405020304" pitchFamily="18" charset="0"/>
              <a:cs typeface="Times New Roman" panose="02020603050405020304" pitchFamily="18" charset="0"/>
            </a:endParaRPr>
          </a:p>
          <a:p>
            <a:pPr algn="just"/>
            <a:r>
              <a:rPr lang="en-US" sz="2500" b="1" dirty="0">
                <a:solidFill>
                  <a:schemeClr val="tx1"/>
                </a:solidFill>
                <a:latin typeface="Times New Roman" panose="02020603050405020304" pitchFamily="18" charset="0"/>
                <a:cs typeface="Times New Roman" panose="02020603050405020304" pitchFamily="18" charset="0"/>
              </a:rPr>
              <a:t>#Example 1: Creation of 1D array</a:t>
            </a:r>
          </a:p>
          <a:p>
            <a:pPr algn="just"/>
            <a:r>
              <a:rPr lang="en-US" sz="2500" dirty="0">
                <a:solidFill>
                  <a:schemeClr val="tx1"/>
                </a:solidFill>
                <a:latin typeface="Times New Roman" panose="02020603050405020304" pitchFamily="18" charset="0"/>
                <a:cs typeface="Times New Roman" panose="02020603050405020304" pitchFamily="18" charset="0"/>
              </a:rPr>
              <a:t>arr1=</a:t>
            </a:r>
            <a:r>
              <a:rPr lang="en-US" sz="2500" dirty="0" err="1">
                <a:solidFill>
                  <a:schemeClr val="tx1"/>
                </a:solidFill>
                <a:latin typeface="Times New Roman" panose="02020603050405020304" pitchFamily="18" charset="0"/>
                <a:cs typeface="Times New Roman" panose="02020603050405020304" pitchFamily="18" charset="0"/>
              </a:rPr>
              <a:t>np.array</a:t>
            </a:r>
            <a:r>
              <a:rPr lang="en-US" sz="2500" dirty="0">
                <a:solidFill>
                  <a:schemeClr val="tx1"/>
                </a:solidFill>
                <a:latin typeface="Times New Roman" panose="02020603050405020304" pitchFamily="18" charset="0"/>
                <a:cs typeface="Times New Roman" panose="02020603050405020304" pitchFamily="18" charset="0"/>
              </a:rPr>
              <a:t>([10,20,30])</a:t>
            </a:r>
          </a:p>
          <a:p>
            <a:pPr algn="just"/>
            <a:r>
              <a:rPr lang="en-US" sz="2500" dirty="0">
                <a:solidFill>
                  <a:schemeClr val="tx1"/>
                </a:solidFill>
                <a:latin typeface="Times New Roman" panose="02020603050405020304" pitchFamily="18" charset="0"/>
                <a:cs typeface="Times New Roman" panose="02020603050405020304" pitchFamily="18" charset="0"/>
              </a:rPr>
              <a:t>print("My 1D array:",arr1)</a:t>
            </a:r>
          </a:p>
          <a:p>
            <a:pPr algn="just"/>
            <a:endParaRPr lang="en-US" sz="2500" dirty="0">
              <a:solidFill>
                <a:schemeClr val="tx1"/>
              </a:solidFill>
              <a:latin typeface="Times New Roman" panose="02020603050405020304" pitchFamily="18" charset="0"/>
              <a:cs typeface="Times New Roman" panose="02020603050405020304" pitchFamily="18" charset="0"/>
            </a:endParaRPr>
          </a:p>
          <a:p>
            <a:pPr algn="just"/>
            <a:r>
              <a:rPr lang="en-US" sz="2500" b="1" dirty="0">
                <a:solidFill>
                  <a:schemeClr val="tx1"/>
                </a:solidFill>
                <a:latin typeface="Times New Roman" panose="02020603050405020304" pitchFamily="18" charset="0"/>
                <a:cs typeface="Times New Roman" panose="02020603050405020304" pitchFamily="18" charset="0"/>
              </a:rPr>
              <a:t>#Example 2: create a 2D </a:t>
            </a:r>
            <a:r>
              <a:rPr lang="en-US" sz="2500" b="1" dirty="0" err="1">
                <a:solidFill>
                  <a:schemeClr val="tx1"/>
                </a:solidFill>
                <a:latin typeface="Times New Roman" panose="02020603050405020304" pitchFamily="18" charset="0"/>
                <a:cs typeface="Times New Roman" panose="02020603050405020304" pitchFamily="18" charset="0"/>
              </a:rPr>
              <a:t>numpy</a:t>
            </a:r>
            <a:r>
              <a:rPr lang="en-US" sz="2500" b="1" dirty="0">
                <a:solidFill>
                  <a:schemeClr val="tx1"/>
                </a:solidFill>
                <a:latin typeface="Times New Roman" panose="02020603050405020304" pitchFamily="18" charset="0"/>
                <a:cs typeface="Times New Roman" panose="02020603050405020304" pitchFamily="18" charset="0"/>
              </a:rPr>
              <a:t> array</a:t>
            </a:r>
          </a:p>
          <a:p>
            <a:pPr algn="just"/>
            <a:r>
              <a:rPr lang="en-US" sz="2500" dirty="0">
                <a:solidFill>
                  <a:schemeClr val="tx1"/>
                </a:solidFill>
                <a:latin typeface="Times New Roman" panose="02020603050405020304" pitchFamily="18" charset="0"/>
                <a:cs typeface="Times New Roman" panose="02020603050405020304" pitchFamily="18" charset="0"/>
              </a:rPr>
              <a:t>arr2 = </a:t>
            </a:r>
            <a:r>
              <a:rPr lang="en-US" sz="2500" dirty="0" err="1">
                <a:solidFill>
                  <a:schemeClr val="tx1"/>
                </a:solidFill>
                <a:latin typeface="Times New Roman" panose="02020603050405020304" pitchFamily="18" charset="0"/>
                <a:cs typeface="Times New Roman" panose="02020603050405020304" pitchFamily="18" charset="0"/>
              </a:rPr>
              <a:t>np.array</a:t>
            </a:r>
            <a:r>
              <a:rPr lang="en-US" sz="2500" dirty="0">
                <a:solidFill>
                  <a:schemeClr val="tx1"/>
                </a:solidFill>
                <a:latin typeface="Times New Roman" panose="02020603050405020304" pitchFamily="18" charset="0"/>
                <a:cs typeface="Times New Roman" panose="02020603050405020304" pitchFamily="18" charset="0"/>
              </a:rPr>
              <a:t>([[10,20,30],[40,50,60]])</a:t>
            </a:r>
          </a:p>
          <a:p>
            <a:pPr algn="just"/>
            <a:r>
              <a:rPr lang="en-US" sz="2500" dirty="0">
                <a:solidFill>
                  <a:schemeClr val="tx1"/>
                </a:solidFill>
                <a:latin typeface="Times New Roman" panose="02020603050405020304" pitchFamily="18" charset="0"/>
                <a:cs typeface="Times New Roman" panose="02020603050405020304" pitchFamily="18" charset="0"/>
              </a:rPr>
              <a:t>print("My 2D </a:t>
            </a:r>
            <a:r>
              <a:rPr lang="en-US" sz="2500" dirty="0" err="1">
                <a:solidFill>
                  <a:schemeClr val="tx1"/>
                </a:solidFill>
                <a:latin typeface="Times New Roman" panose="02020603050405020304" pitchFamily="18" charset="0"/>
                <a:cs typeface="Times New Roman" panose="02020603050405020304" pitchFamily="18" charset="0"/>
              </a:rPr>
              <a:t>numpy</a:t>
            </a:r>
            <a:r>
              <a:rPr lang="en-US" sz="2500" dirty="0">
                <a:solidFill>
                  <a:schemeClr val="tx1"/>
                </a:solidFill>
                <a:latin typeface="Times New Roman" panose="02020603050405020304" pitchFamily="18" charset="0"/>
                <a:cs typeface="Times New Roman" panose="02020603050405020304" pitchFamily="18" charset="0"/>
              </a:rPr>
              <a:t> array:\n", arr2)</a:t>
            </a:r>
          </a:p>
          <a:p>
            <a:pPr algn="just"/>
            <a:endParaRPr lang="en-US" dirty="0"/>
          </a:p>
        </p:txBody>
      </p:sp>
    </p:spTree>
    <p:extLst>
      <p:ext uri="{BB962C8B-B14F-4D97-AF65-F5344CB8AC3E}">
        <p14:creationId xmlns:p14="http://schemas.microsoft.com/office/powerpoint/2010/main" val="1689206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824297" cy="5336309"/>
          </a:xfrm>
        </p:spPr>
        <p:txBody>
          <a:bodyPr>
            <a:normAutofit/>
          </a:bodyPr>
          <a:lstStyle/>
          <a:p>
            <a:pPr algn="just"/>
            <a:r>
              <a:rPr lang="en-US" sz="2500" b="1" dirty="0">
                <a:solidFill>
                  <a:schemeClr val="tx1"/>
                </a:solidFill>
                <a:latin typeface="Times New Roman" panose="02020603050405020304" pitchFamily="18" charset="0"/>
                <a:cs typeface="Times New Roman" panose="02020603050405020304" pitchFamily="18" charset="0"/>
              </a:rPr>
              <a:t>Example 3: Create a sequence of the first 10 whole numbers</a:t>
            </a:r>
          </a:p>
          <a:p>
            <a:pPr algn="just"/>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np.arange</a:t>
            </a:r>
            <a:r>
              <a:rPr lang="en-US" sz="2500" dirty="0">
                <a:solidFill>
                  <a:schemeClr val="tx1"/>
                </a:solidFill>
                <a:latin typeface="Times New Roman" panose="02020603050405020304" pitchFamily="18" charset="0"/>
                <a:cs typeface="Times New Roman" panose="02020603050405020304" pitchFamily="18" charset="0"/>
              </a:rPr>
              <a:t>(10)   #Creates a </a:t>
            </a:r>
            <a:r>
              <a:rPr lang="en-US" sz="2500" dirty="0" err="1">
                <a:solidFill>
                  <a:schemeClr val="tx1"/>
                </a:solidFill>
                <a:latin typeface="Times New Roman" panose="02020603050405020304" pitchFamily="18" charset="0"/>
                <a:cs typeface="Times New Roman" panose="02020603050405020304" pitchFamily="18" charset="0"/>
              </a:rPr>
              <a:t>numpy</a:t>
            </a:r>
            <a:r>
              <a:rPr lang="en-US" sz="2500" dirty="0">
                <a:solidFill>
                  <a:schemeClr val="tx1"/>
                </a:solidFill>
                <a:latin typeface="Times New Roman" panose="02020603050405020304" pitchFamily="18" charset="0"/>
                <a:cs typeface="Times New Roman" panose="02020603050405020304" pitchFamily="18" charset="0"/>
              </a:rPr>
              <a:t> array with (0 to n-1)</a:t>
            </a:r>
          </a:p>
          <a:p>
            <a:pPr algn="just"/>
            <a:r>
              <a:rPr lang="en-US" sz="2500" dirty="0">
                <a:solidFill>
                  <a:schemeClr val="tx1"/>
                </a:solidFill>
                <a:latin typeface="Times New Roman" panose="02020603050405020304" pitchFamily="18" charset="0"/>
                <a:cs typeface="Times New Roman" panose="02020603050405020304" pitchFamily="18" charset="0"/>
              </a:rPr>
              <a:t>print (“The first 10 whole numbers”, </a:t>
            </a:r>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a:t>
            </a:r>
          </a:p>
          <a:p>
            <a:pPr algn="just"/>
            <a:endParaRPr lang="en-US" sz="2500" dirty="0">
              <a:solidFill>
                <a:schemeClr val="tx1"/>
              </a:solidFill>
              <a:latin typeface="Times New Roman" panose="02020603050405020304" pitchFamily="18" charset="0"/>
              <a:cs typeface="Times New Roman" panose="02020603050405020304" pitchFamily="18" charset="0"/>
            </a:endParaRPr>
          </a:p>
          <a:p>
            <a:pPr algn="just"/>
            <a:r>
              <a:rPr lang="en-US" sz="2500" dirty="0" err="1">
                <a:solidFill>
                  <a:schemeClr val="tx1"/>
                </a:solidFill>
                <a:latin typeface="Times New Roman" panose="02020603050405020304" pitchFamily="18" charset="0"/>
                <a:cs typeface="Times New Roman" panose="02020603050405020304" pitchFamily="18" charset="0"/>
              </a:rPr>
              <a:t>Arange</a:t>
            </a:r>
            <a:r>
              <a:rPr lang="en-US" sz="2500" dirty="0">
                <a:solidFill>
                  <a:schemeClr val="tx1"/>
                </a:solidFill>
                <a:latin typeface="Times New Roman" panose="02020603050405020304" pitchFamily="18" charset="0"/>
                <a:cs typeface="Times New Roman" panose="02020603050405020304" pitchFamily="18" charset="0"/>
              </a:rPr>
              <a:t> syntax: (start, end, step)</a:t>
            </a:r>
          </a:p>
          <a:p>
            <a:pPr marL="0" indent="0" algn="just">
              <a:buNone/>
            </a:pPr>
            <a:endParaRPr lang="en-US" sz="2500" dirty="0">
              <a:solidFill>
                <a:schemeClr val="tx1"/>
              </a:solidFill>
              <a:latin typeface="Times New Roman" panose="02020603050405020304" pitchFamily="18" charset="0"/>
              <a:cs typeface="Times New Roman" panose="02020603050405020304" pitchFamily="18" charset="0"/>
            </a:endParaRPr>
          </a:p>
          <a:p>
            <a:pPr algn="just"/>
            <a:r>
              <a:rPr lang="en-US" sz="2500" b="1" dirty="0">
                <a:solidFill>
                  <a:schemeClr val="tx1"/>
                </a:solidFill>
                <a:latin typeface="Times New Roman" panose="02020603050405020304" pitchFamily="18" charset="0"/>
                <a:cs typeface="Times New Roman" panose="02020603050405020304" pitchFamily="18" charset="0"/>
              </a:rPr>
              <a:t>Example 4: Create a sequence of integers from 0 to 20 with steps of 3</a:t>
            </a:r>
          </a:p>
          <a:p>
            <a:pPr algn="just"/>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np.arange</a:t>
            </a:r>
            <a:r>
              <a:rPr lang="en-US" sz="2500" dirty="0">
                <a:solidFill>
                  <a:schemeClr val="tx1"/>
                </a:solidFill>
                <a:latin typeface="Times New Roman" panose="02020603050405020304" pitchFamily="18" charset="0"/>
                <a:cs typeface="Times New Roman" panose="02020603050405020304" pitchFamily="18" charset="0"/>
              </a:rPr>
              <a:t>(0, 20, 3)</a:t>
            </a:r>
          </a:p>
          <a:p>
            <a:pPr algn="just"/>
            <a:r>
              <a:rPr lang="en-US" sz="2500" dirty="0">
                <a:solidFill>
                  <a:schemeClr val="tx1"/>
                </a:solidFill>
                <a:latin typeface="Times New Roman" panose="02020603050405020304" pitchFamily="18" charset="0"/>
                <a:cs typeface="Times New Roman" panose="02020603050405020304" pitchFamily="18" charset="0"/>
              </a:rPr>
              <a:t>print ("A sequential array with steps of 3”, </a:t>
            </a:r>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74964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976" y="556491"/>
            <a:ext cx="10288588" cy="5705764"/>
          </a:xfrm>
        </p:spPr>
        <p:txBody>
          <a:bodyPr>
            <a:noAutofit/>
          </a:bodyPr>
          <a:lstStyle/>
          <a:p>
            <a:pPr algn="just"/>
            <a:r>
              <a:rPr lang="en-US" sz="2500" b="1" dirty="0">
                <a:solidFill>
                  <a:schemeClr val="tx1"/>
                </a:solidFill>
                <a:latin typeface="Times New Roman" panose="02020603050405020304" pitchFamily="18" charset="0"/>
                <a:cs typeface="Times New Roman" panose="02020603050405020304" pitchFamily="18" charset="0"/>
              </a:rPr>
              <a:t>Example 5: Create a sequence of 5 values in range 0 to 3</a:t>
            </a:r>
          </a:p>
          <a:p>
            <a:pPr algn="just"/>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 </a:t>
            </a:r>
            <a:r>
              <a:rPr lang="en-US" sz="2500" dirty="0" err="1">
                <a:solidFill>
                  <a:schemeClr val="tx1"/>
                </a:solidFill>
                <a:latin typeface="Times New Roman" panose="02020603050405020304" pitchFamily="18" charset="0"/>
                <a:cs typeface="Times New Roman" panose="02020603050405020304" pitchFamily="18" charset="0"/>
              </a:rPr>
              <a:t>np.linspace</a:t>
            </a:r>
            <a:r>
              <a:rPr lang="en-US" sz="2500" dirty="0">
                <a:solidFill>
                  <a:schemeClr val="tx1"/>
                </a:solidFill>
                <a:latin typeface="Times New Roman" panose="02020603050405020304" pitchFamily="18" charset="0"/>
                <a:cs typeface="Times New Roman" panose="02020603050405020304" pitchFamily="18" charset="0"/>
              </a:rPr>
              <a:t>(0, 3, 5)</a:t>
            </a:r>
          </a:p>
          <a:p>
            <a:pPr algn="just"/>
            <a:r>
              <a:rPr lang="en-US" sz="2500" dirty="0">
                <a:solidFill>
                  <a:schemeClr val="tx1"/>
                </a:solidFill>
                <a:latin typeface="Times New Roman" panose="02020603050405020304" pitchFamily="18" charset="0"/>
                <a:cs typeface="Times New Roman" panose="02020603050405020304" pitchFamily="18" charset="0"/>
              </a:rPr>
              <a:t>print ("A sequential array with 5 values between 0 and 5", </a:t>
            </a:r>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a:t>
            </a:r>
          </a:p>
          <a:p>
            <a:pPr algn="just"/>
            <a:endParaRPr lang="en-US" sz="2500" dirty="0">
              <a:solidFill>
                <a:schemeClr val="tx1"/>
              </a:solidFill>
              <a:latin typeface="Times New Roman" panose="02020603050405020304" pitchFamily="18" charset="0"/>
              <a:cs typeface="Times New Roman" panose="02020603050405020304" pitchFamily="18" charset="0"/>
            </a:endParaRPr>
          </a:p>
          <a:p>
            <a:pPr algn="just"/>
            <a:r>
              <a:rPr lang="en-US" sz="2500" dirty="0">
                <a:solidFill>
                  <a:schemeClr val="tx1"/>
                </a:solidFill>
                <a:latin typeface="Times New Roman" panose="02020603050405020304" pitchFamily="18" charset="0"/>
                <a:cs typeface="Times New Roman" panose="02020603050405020304" pitchFamily="18" charset="0"/>
              </a:rPr>
              <a:t>Converting list into an array using </a:t>
            </a:r>
            <a:r>
              <a:rPr lang="en-US" sz="2500" dirty="0" err="1">
                <a:solidFill>
                  <a:schemeClr val="tx1"/>
                </a:solidFill>
                <a:latin typeface="Times New Roman" panose="02020603050405020304" pitchFamily="18" charset="0"/>
                <a:cs typeface="Times New Roman" panose="02020603050405020304" pitchFamily="18" charset="0"/>
              </a:rPr>
              <a:t>asarray</a:t>
            </a:r>
            <a:r>
              <a:rPr lang="en-US" sz="2500" dirty="0">
                <a:solidFill>
                  <a:schemeClr val="tx1"/>
                </a:solidFill>
                <a:latin typeface="Times New Roman" panose="02020603050405020304" pitchFamily="18" charset="0"/>
                <a:cs typeface="Times New Roman" panose="02020603050405020304" pitchFamily="18" charset="0"/>
              </a:rPr>
              <a:t>:</a:t>
            </a:r>
          </a:p>
          <a:p>
            <a:pPr algn="just"/>
            <a:r>
              <a:rPr lang="en-US" sz="2500" b="1" dirty="0">
                <a:solidFill>
                  <a:schemeClr val="tx1"/>
                </a:solidFill>
                <a:latin typeface="Times New Roman" panose="02020603050405020304" pitchFamily="18" charset="0"/>
                <a:cs typeface="Times New Roman" panose="02020603050405020304" pitchFamily="18" charset="0"/>
              </a:rPr>
              <a:t>Example 6: Use </a:t>
            </a:r>
            <a:r>
              <a:rPr lang="en-US" sz="2500" b="1" dirty="0" err="1">
                <a:solidFill>
                  <a:schemeClr val="tx1"/>
                </a:solidFill>
                <a:latin typeface="Times New Roman" panose="02020603050405020304" pitchFamily="18" charset="0"/>
                <a:cs typeface="Times New Roman" panose="02020603050405020304" pitchFamily="18" charset="0"/>
              </a:rPr>
              <a:t>asarray</a:t>
            </a:r>
            <a:r>
              <a:rPr lang="en-US" sz="2500" b="1" dirty="0">
                <a:solidFill>
                  <a:schemeClr val="tx1"/>
                </a:solidFill>
                <a:latin typeface="Times New Roman" panose="02020603050405020304" pitchFamily="18" charset="0"/>
                <a:cs typeface="Times New Roman" panose="02020603050405020304" pitchFamily="18" charset="0"/>
              </a:rPr>
              <a:t>() to convert array</a:t>
            </a:r>
          </a:p>
          <a:p>
            <a:pPr algn="just"/>
            <a:r>
              <a:rPr lang="en-US" sz="2500" dirty="0">
                <a:solidFill>
                  <a:schemeClr val="tx1"/>
                </a:solidFill>
                <a:latin typeface="Times New Roman" panose="02020603050405020304" pitchFamily="18" charset="0"/>
                <a:cs typeface="Times New Roman" panose="02020603050405020304" pitchFamily="18" charset="0"/>
              </a:rPr>
              <a:t>list = [20,40,60,80]</a:t>
            </a:r>
          </a:p>
          <a:p>
            <a:pPr algn="just"/>
            <a:r>
              <a:rPr lang="en-US" sz="2500" dirty="0">
                <a:solidFill>
                  <a:schemeClr val="tx1"/>
                </a:solidFill>
                <a:latin typeface="Times New Roman" panose="02020603050405020304" pitchFamily="18" charset="0"/>
                <a:cs typeface="Times New Roman" panose="02020603050405020304" pitchFamily="18" charset="0"/>
              </a:rPr>
              <a:t>array = </a:t>
            </a:r>
            <a:r>
              <a:rPr lang="en-US" sz="2500" dirty="0" err="1">
                <a:solidFill>
                  <a:schemeClr val="tx1"/>
                </a:solidFill>
                <a:latin typeface="Times New Roman" panose="02020603050405020304" pitchFamily="18" charset="0"/>
                <a:cs typeface="Times New Roman" panose="02020603050405020304" pitchFamily="18" charset="0"/>
              </a:rPr>
              <a:t>np.asarray</a:t>
            </a:r>
            <a:r>
              <a:rPr lang="en-US" sz="2500" dirty="0">
                <a:solidFill>
                  <a:schemeClr val="tx1"/>
                </a:solidFill>
                <a:latin typeface="Times New Roman" panose="02020603050405020304" pitchFamily="18" charset="0"/>
                <a:cs typeface="Times New Roman" panose="02020603050405020304" pitchFamily="18" charset="0"/>
              </a:rPr>
              <a:t>(list)</a:t>
            </a:r>
          </a:p>
          <a:p>
            <a:pPr algn="just"/>
            <a:r>
              <a:rPr lang="en-US" sz="2500" dirty="0">
                <a:solidFill>
                  <a:schemeClr val="tx1"/>
                </a:solidFill>
                <a:latin typeface="Times New Roman" panose="02020603050405020304" pitchFamily="18" charset="0"/>
                <a:cs typeface="Times New Roman" panose="02020603050405020304" pitchFamily="18" charset="0"/>
              </a:rPr>
              <a:t>print(" Array:", array)</a:t>
            </a:r>
          </a:p>
        </p:txBody>
      </p:sp>
    </p:spTree>
    <p:extLst>
      <p:ext uri="{BB962C8B-B14F-4D97-AF65-F5344CB8AC3E}">
        <p14:creationId xmlns:p14="http://schemas.microsoft.com/office/powerpoint/2010/main" val="3071096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9527" y="67607"/>
            <a:ext cx="11369964" cy="6077527"/>
          </a:xfrm>
        </p:spPr>
        <p:txBody>
          <a:bodyPr>
            <a:normAutofit lnSpcReduction="10000"/>
          </a:bodyPr>
          <a:lstStyle/>
          <a:p>
            <a:pPr algn="just"/>
            <a:endParaRPr lang="en-US" sz="2700" dirty="0">
              <a:solidFill>
                <a:schemeClr val="tx1"/>
              </a:solidFill>
              <a:latin typeface="Times New Roman" panose="02020603050405020304" pitchFamily="18" charset="0"/>
              <a:cs typeface="Times New Roman" panose="02020603050405020304" pitchFamily="18" charset="0"/>
            </a:endParaRPr>
          </a:p>
          <a:p>
            <a:pPr algn="just"/>
            <a:r>
              <a:rPr lang="en-US" sz="2700" b="1" dirty="0">
                <a:solidFill>
                  <a:schemeClr val="tx1"/>
                </a:solidFill>
                <a:latin typeface="Times New Roman" panose="02020603050405020304" pitchFamily="18" charset="0"/>
                <a:cs typeface="Times New Roman" panose="02020603050405020304" pitchFamily="18" charset="0"/>
              </a:rPr>
              <a:t>Convert a Tuple into an array </a:t>
            </a:r>
          </a:p>
          <a:p>
            <a:pPr algn="just"/>
            <a:r>
              <a:rPr lang="en-US" sz="2700" dirty="0" err="1">
                <a:solidFill>
                  <a:schemeClr val="tx1"/>
                </a:solidFill>
                <a:latin typeface="Times New Roman" panose="02020603050405020304" pitchFamily="18" charset="0"/>
                <a:cs typeface="Times New Roman" panose="02020603050405020304" pitchFamily="18" charset="0"/>
              </a:rPr>
              <a:t>tuple_data</a:t>
            </a:r>
            <a:r>
              <a:rPr lang="en-US" sz="2700" dirty="0">
                <a:solidFill>
                  <a:schemeClr val="tx1"/>
                </a:solidFill>
                <a:latin typeface="Times New Roman" panose="02020603050405020304" pitchFamily="18" charset="0"/>
                <a:cs typeface="Times New Roman" panose="02020603050405020304" pitchFamily="18" charset="0"/>
              </a:rPr>
              <a:t> = (1.2, 3.4, 5.6) </a:t>
            </a:r>
          </a:p>
          <a:p>
            <a:pPr algn="just"/>
            <a:r>
              <a:rPr lang="en-US" sz="2700" dirty="0" err="1">
                <a:solidFill>
                  <a:schemeClr val="tx1"/>
                </a:solidFill>
                <a:latin typeface="Times New Roman" panose="02020603050405020304" pitchFamily="18" charset="0"/>
                <a:cs typeface="Times New Roman" panose="02020603050405020304" pitchFamily="18" charset="0"/>
              </a:rPr>
              <a:t>arr</a:t>
            </a:r>
            <a:r>
              <a:rPr lang="en-US" sz="2700" dirty="0">
                <a:solidFill>
                  <a:schemeClr val="tx1"/>
                </a:solidFill>
                <a:latin typeface="Times New Roman" panose="02020603050405020304" pitchFamily="18" charset="0"/>
                <a:cs typeface="Times New Roman" panose="02020603050405020304" pitchFamily="18" charset="0"/>
              </a:rPr>
              <a:t> = </a:t>
            </a:r>
            <a:r>
              <a:rPr lang="en-US" sz="2700" dirty="0" err="1">
                <a:solidFill>
                  <a:schemeClr val="tx1"/>
                </a:solidFill>
                <a:latin typeface="Times New Roman" panose="02020603050405020304" pitchFamily="18" charset="0"/>
                <a:cs typeface="Times New Roman" panose="02020603050405020304" pitchFamily="18" charset="0"/>
              </a:rPr>
              <a:t>np.asarray</a:t>
            </a:r>
            <a:r>
              <a:rPr lang="en-US" sz="2700" dirty="0">
                <a:solidFill>
                  <a:schemeClr val="tx1"/>
                </a:solidFill>
                <a:latin typeface="Times New Roman" panose="02020603050405020304" pitchFamily="18" charset="0"/>
                <a:cs typeface="Times New Roman" panose="02020603050405020304" pitchFamily="18" charset="0"/>
              </a:rPr>
              <a:t>(</a:t>
            </a:r>
            <a:r>
              <a:rPr lang="en-US" sz="2700" dirty="0" err="1">
                <a:solidFill>
                  <a:schemeClr val="tx1"/>
                </a:solidFill>
                <a:latin typeface="Times New Roman" panose="02020603050405020304" pitchFamily="18" charset="0"/>
                <a:cs typeface="Times New Roman" panose="02020603050405020304" pitchFamily="18" charset="0"/>
              </a:rPr>
              <a:t>tuple_data</a:t>
            </a:r>
            <a:r>
              <a:rPr lang="en-US" sz="2700" dirty="0">
                <a:solidFill>
                  <a:schemeClr val="tx1"/>
                </a:solidFill>
                <a:latin typeface="Times New Roman" panose="02020603050405020304" pitchFamily="18" charset="0"/>
                <a:cs typeface="Times New Roman" panose="02020603050405020304" pitchFamily="18" charset="0"/>
              </a:rPr>
              <a:t>)</a:t>
            </a:r>
          </a:p>
          <a:p>
            <a:pPr algn="just"/>
            <a:r>
              <a:rPr lang="en-US" sz="2700" dirty="0">
                <a:solidFill>
                  <a:schemeClr val="tx1"/>
                </a:solidFill>
                <a:latin typeface="Times New Roman" panose="02020603050405020304" pitchFamily="18" charset="0"/>
                <a:cs typeface="Times New Roman" panose="02020603050405020304" pitchFamily="18" charset="0"/>
              </a:rPr>
              <a:t>print(</a:t>
            </a:r>
            <a:r>
              <a:rPr lang="en-US" sz="2700" dirty="0" err="1">
                <a:solidFill>
                  <a:schemeClr val="tx1"/>
                </a:solidFill>
                <a:latin typeface="Times New Roman" panose="02020603050405020304" pitchFamily="18" charset="0"/>
                <a:cs typeface="Times New Roman" panose="02020603050405020304" pitchFamily="18" charset="0"/>
              </a:rPr>
              <a:t>arr</a:t>
            </a:r>
            <a:r>
              <a:rPr lang="en-US" sz="2700" dirty="0">
                <a:solidFill>
                  <a:schemeClr val="tx1"/>
                </a:solidFill>
                <a:latin typeface="Times New Roman" panose="02020603050405020304" pitchFamily="18" charset="0"/>
                <a:cs typeface="Times New Roman" panose="02020603050405020304" pitchFamily="18" charset="0"/>
              </a:rPr>
              <a:t>)</a:t>
            </a:r>
          </a:p>
          <a:p>
            <a:pPr algn="just"/>
            <a:endParaRPr lang="en-US" sz="2700" dirty="0">
              <a:solidFill>
                <a:schemeClr val="tx1"/>
              </a:solidFill>
              <a:latin typeface="Times New Roman" panose="02020603050405020304" pitchFamily="18" charset="0"/>
              <a:cs typeface="Times New Roman" panose="02020603050405020304" pitchFamily="18" charset="0"/>
            </a:endParaRPr>
          </a:p>
          <a:p>
            <a:pPr algn="just"/>
            <a:r>
              <a:rPr lang="en-US" sz="2700" b="1" dirty="0">
                <a:solidFill>
                  <a:schemeClr val="tx1"/>
                </a:solidFill>
                <a:latin typeface="Times New Roman" panose="02020603050405020304" pitchFamily="18" charset="0"/>
                <a:cs typeface="Times New Roman" panose="02020603050405020304" pitchFamily="18" charset="0"/>
              </a:rPr>
              <a:t>Using zeros() to create an array</a:t>
            </a:r>
          </a:p>
          <a:p>
            <a:pPr algn="just"/>
            <a:r>
              <a:rPr lang="pt-BR" sz="2700" dirty="0">
                <a:solidFill>
                  <a:schemeClr val="tx1"/>
                </a:solidFill>
                <a:latin typeface="Times New Roman" panose="02020603050405020304" pitchFamily="18" charset="0"/>
                <a:cs typeface="Times New Roman" panose="02020603050405020304" pitchFamily="18" charset="0"/>
              </a:rPr>
              <a:t>arr = np.zeros((3,2))</a:t>
            </a:r>
          </a:p>
          <a:p>
            <a:pPr algn="just"/>
            <a:r>
              <a:rPr lang="pt-BR" sz="2700" dirty="0">
                <a:solidFill>
                  <a:schemeClr val="tx1"/>
                </a:solidFill>
                <a:latin typeface="Times New Roman" panose="02020603050405020304" pitchFamily="18" charset="0"/>
                <a:cs typeface="Times New Roman" panose="02020603050405020304" pitchFamily="18" charset="0"/>
              </a:rPr>
              <a:t>print(“Zeros array", arr)</a:t>
            </a:r>
          </a:p>
          <a:p>
            <a:pPr algn="just"/>
            <a:endParaRPr lang="pt-BR" sz="2700" dirty="0">
              <a:solidFill>
                <a:schemeClr val="tx1"/>
              </a:solidFill>
              <a:latin typeface="Times New Roman" panose="02020603050405020304" pitchFamily="18" charset="0"/>
              <a:cs typeface="Times New Roman" panose="02020603050405020304" pitchFamily="18" charset="0"/>
            </a:endParaRPr>
          </a:p>
          <a:p>
            <a:pPr algn="just"/>
            <a:r>
              <a:rPr lang="pt-BR" sz="2700" b="1" dirty="0">
                <a:solidFill>
                  <a:schemeClr val="tx1"/>
                </a:solidFill>
                <a:latin typeface="Times New Roman" panose="02020603050405020304" pitchFamily="18" charset="0"/>
                <a:cs typeface="Times New Roman" panose="02020603050405020304" pitchFamily="18" charset="0"/>
              </a:rPr>
              <a:t>Using ones() to create an array</a:t>
            </a:r>
          </a:p>
          <a:p>
            <a:pPr algn="just"/>
            <a:r>
              <a:rPr lang="pt-BR" sz="2700" dirty="0">
                <a:solidFill>
                  <a:schemeClr val="tx1"/>
                </a:solidFill>
                <a:latin typeface="Times New Roman" panose="02020603050405020304" pitchFamily="18" charset="0"/>
                <a:cs typeface="Times New Roman" panose="02020603050405020304" pitchFamily="18" charset="0"/>
              </a:rPr>
              <a:t>arr = np.ones((3,2))</a:t>
            </a:r>
          </a:p>
          <a:p>
            <a:pPr algn="just"/>
            <a:r>
              <a:rPr lang="pt-BR" sz="2700" dirty="0">
                <a:solidFill>
                  <a:schemeClr val="tx1"/>
                </a:solidFill>
                <a:latin typeface="Times New Roman" panose="02020603050405020304" pitchFamily="18" charset="0"/>
                <a:cs typeface="Times New Roman" panose="02020603050405020304" pitchFamily="18" charset="0"/>
              </a:rPr>
              <a:t>print(“Ones array", arr)</a:t>
            </a:r>
          </a:p>
          <a:p>
            <a:pPr algn="just"/>
            <a:endParaRPr lang="pt-BR" dirty="0"/>
          </a:p>
          <a:p>
            <a:pPr algn="just"/>
            <a:endParaRPr lang="en-US" dirty="0"/>
          </a:p>
        </p:txBody>
      </p:sp>
    </p:spTree>
    <p:extLst>
      <p:ext uri="{BB962C8B-B14F-4D97-AF65-F5344CB8AC3E}">
        <p14:creationId xmlns:p14="http://schemas.microsoft.com/office/powerpoint/2010/main" val="694492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602624" cy="5705764"/>
          </a:xfrm>
        </p:spPr>
        <p:txBody>
          <a:bodyPr>
            <a:normAutofit/>
          </a:bodyPr>
          <a:lstStyle/>
          <a:p>
            <a:pPr algn="just"/>
            <a:r>
              <a:rPr lang="en-US" sz="3000" dirty="0">
                <a:solidFill>
                  <a:schemeClr val="tx1"/>
                </a:solidFill>
                <a:latin typeface="Times New Roman" panose="02020603050405020304" pitchFamily="18" charset="0"/>
                <a:cs typeface="Times New Roman" panose="02020603050405020304" pitchFamily="18" charset="0"/>
              </a:rPr>
              <a:t>In </a:t>
            </a:r>
            <a:r>
              <a:rPr lang="en-US" sz="3000" dirty="0" err="1">
                <a:solidFill>
                  <a:schemeClr val="tx1"/>
                </a:solidFill>
                <a:latin typeface="Times New Roman" panose="02020603050405020304" pitchFamily="18" charset="0"/>
                <a:cs typeface="Times New Roman" panose="02020603050405020304" pitchFamily="18" charset="0"/>
              </a:rPr>
              <a:t>NumPy</a:t>
            </a:r>
            <a:r>
              <a:rPr lang="en-US" sz="3000" dirty="0">
                <a:solidFill>
                  <a:schemeClr val="tx1"/>
                </a:solidFill>
                <a:latin typeface="Times New Roman" panose="02020603050405020304" pitchFamily="18" charset="0"/>
                <a:cs typeface="Times New Roman" panose="02020603050405020304" pitchFamily="18" charset="0"/>
              </a:rPr>
              <a:t>, the function </a:t>
            </a:r>
            <a:r>
              <a:rPr lang="en-US" sz="3000" dirty="0" err="1">
                <a:solidFill>
                  <a:schemeClr val="tx1"/>
                </a:solidFill>
                <a:latin typeface="Times New Roman" panose="02020603050405020304" pitchFamily="18" charset="0"/>
                <a:cs typeface="Times New Roman" panose="02020603050405020304" pitchFamily="18" charset="0"/>
              </a:rPr>
              <a:t>np.empty</a:t>
            </a:r>
            <a:r>
              <a:rPr lang="en-US" sz="3000" dirty="0">
                <a:solidFill>
                  <a:schemeClr val="tx1"/>
                </a:solidFill>
                <a:latin typeface="Times New Roman" panose="02020603050405020304" pitchFamily="18" charset="0"/>
                <a:cs typeface="Times New Roman" panose="02020603050405020304" pitchFamily="18" charset="0"/>
              </a:rPr>
              <a:t>() is used to create a new array without initializing its elements to any particular values. It allocates memory for the array but does not set the values of its elements. The content of the array will be filled with arbitrary values that depend on the state of the memory at the time of creation.</a:t>
            </a:r>
          </a:p>
          <a:p>
            <a:pPr algn="just"/>
            <a:r>
              <a:rPr lang="en-US" sz="3000" dirty="0" err="1">
                <a:solidFill>
                  <a:schemeClr val="tx1"/>
                </a:solidFill>
                <a:latin typeface="Times New Roman" panose="02020603050405020304" pitchFamily="18" charset="0"/>
                <a:cs typeface="Times New Roman" panose="02020603050405020304" pitchFamily="18" charset="0"/>
              </a:rPr>
              <a:t>arr</a:t>
            </a:r>
            <a:r>
              <a:rPr lang="en-US" sz="3000" dirty="0">
                <a:solidFill>
                  <a:schemeClr val="tx1"/>
                </a:solidFill>
                <a:latin typeface="Times New Roman" panose="02020603050405020304" pitchFamily="18" charset="0"/>
                <a:cs typeface="Times New Roman" panose="02020603050405020304" pitchFamily="18" charset="0"/>
              </a:rPr>
              <a:t> = </a:t>
            </a:r>
            <a:r>
              <a:rPr lang="en-US" sz="3000" dirty="0" err="1">
                <a:solidFill>
                  <a:schemeClr val="tx1"/>
                </a:solidFill>
                <a:latin typeface="Times New Roman" panose="02020603050405020304" pitchFamily="18" charset="0"/>
                <a:cs typeface="Times New Roman" panose="02020603050405020304" pitchFamily="18" charset="0"/>
              </a:rPr>
              <a:t>np.empty</a:t>
            </a:r>
            <a:r>
              <a:rPr lang="en-US" sz="3000" dirty="0">
                <a:solidFill>
                  <a:schemeClr val="tx1"/>
                </a:solidFill>
                <a:latin typeface="Times New Roman" panose="02020603050405020304" pitchFamily="18" charset="0"/>
                <a:cs typeface="Times New Roman" panose="02020603050405020304" pitchFamily="18" charset="0"/>
              </a:rPr>
              <a:t>((2,2))</a:t>
            </a:r>
          </a:p>
          <a:p>
            <a:pPr algn="just"/>
            <a:r>
              <a:rPr lang="en-US" sz="3000" dirty="0">
                <a:solidFill>
                  <a:schemeClr val="tx1"/>
                </a:solidFill>
                <a:latin typeface="Times New Roman" panose="02020603050405020304" pitchFamily="18" charset="0"/>
                <a:cs typeface="Times New Roman" panose="02020603050405020304" pitchFamily="18" charset="0"/>
              </a:rPr>
              <a:t>print(</a:t>
            </a:r>
            <a:r>
              <a:rPr lang="en-US" sz="3000" dirty="0" err="1">
                <a:solidFill>
                  <a:schemeClr val="tx1"/>
                </a:solidFill>
                <a:latin typeface="Times New Roman" panose="02020603050405020304" pitchFamily="18" charset="0"/>
                <a:cs typeface="Times New Roman" panose="02020603050405020304" pitchFamily="18" charset="0"/>
              </a:rPr>
              <a:t>arr</a:t>
            </a:r>
            <a:r>
              <a:rPr lang="en-US" sz="3000" dirty="0">
                <a:solidFill>
                  <a:schemeClr val="tx1"/>
                </a:solidFill>
                <a:latin typeface="Times New Roman" panose="02020603050405020304" pitchFamily="18" charset="0"/>
                <a:cs typeface="Times New Roman" panose="02020603050405020304" pitchFamily="18" charset="0"/>
              </a:rPr>
              <a:t>)</a:t>
            </a:r>
          </a:p>
          <a:p>
            <a:pPr algn="just"/>
            <a:endParaRPr lang="en-US" dirty="0"/>
          </a:p>
        </p:txBody>
      </p:sp>
    </p:spTree>
    <p:extLst>
      <p:ext uri="{BB962C8B-B14F-4D97-AF65-F5344CB8AC3E}">
        <p14:creationId xmlns:p14="http://schemas.microsoft.com/office/powerpoint/2010/main" val="1923396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1199" y="670351"/>
            <a:ext cx="10547927" cy="5070764"/>
          </a:xfrm>
        </p:spPr>
        <p:txBody>
          <a:bodyPr>
            <a:noAutofit/>
          </a:bodyPr>
          <a:lstStyle/>
          <a:p>
            <a:pPr algn="just"/>
            <a:r>
              <a:rPr lang="en-US" sz="2500" b="1" dirty="0">
                <a:solidFill>
                  <a:schemeClr val="tx1"/>
                </a:solidFill>
                <a:latin typeface="Times New Roman" panose="02020603050405020304" pitchFamily="18" charset="0"/>
                <a:cs typeface="Times New Roman" panose="02020603050405020304" pitchFamily="18" charset="0"/>
              </a:rPr>
              <a:t>Create array from existing array using copy()</a:t>
            </a:r>
          </a:p>
          <a:p>
            <a:pPr algn="just"/>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a:t>
            </a:r>
            <a:r>
              <a:rPr lang="en-US" sz="2500" dirty="0" err="1">
                <a:solidFill>
                  <a:schemeClr val="tx1"/>
                </a:solidFill>
                <a:latin typeface="Times New Roman" panose="02020603050405020304" pitchFamily="18" charset="0"/>
                <a:cs typeface="Times New Roman" panose="02020603050405020304" pitchFamily="18" charset="0"/>
              </a:rPr>
              <a:t>np.array</a:t>
            </a:r>
            <a:r>
              <a:rPr lang="en-US" sz="2500" dirty="0">
                <a:solidFill>
                  <a:schemeClr val="tx1"/>
                </a:solidFill>
                <a:latin typeface="Times New Roman" panose="02020603050405020304" pitchFamily="18" charset="0"/>
                <a:cs typeface="Times New Roman" panose="02020603050405020304" pitchFamily="18" charset="0"/>
              </a:rPr>
              <a:t>([10,20,30])</a:t>
            </a:r>
          </a:p>
          <a:p>
            <a:pPr algn="just"/>
            <a:r>
              <a:rPr lang="en-US" sz="2500" dirty="0">
                <a:solidFill>
                  <a:schemeClr val="tx1"/>
                </a:solidFill>
                <a:latin typeface="Times New Roman" panose="02020603050405020304" pitchFamily="18" charset="0"/>
                <a:cs typeface="Times New Roman" panose="02020603050405020304" pitchFamily="18" charset="0"/>
              </a:rPr>
              <a:t>arr1=</a:t>
            </a:r>
            <a:r>
              <a:rPr lang="en-US" sz="2500" dirty="0" err="1">
                <a:solidFill>
                  <a:schemeClr val="tx1"/>
                </a:solidFill>
                <a:latin typeface="Times New Roman" panose="02020603050405020304" pitchFamily="18" charset="0"/>
                <a:cs typeface="Times New Roman" panose="02020603050405020304" pitchFamily="18" charset="0"/>
              </a:rPr>
              <a:t>arr.copy</a:t>
            </a:r>
            <a:r>
              <a:rPr lang="en-US" sz="2500" dirty="0">
                <a:solidFill>
                  <a:schemeClr val="tx1"/>
                </a:solidFill>
                <a:latin typeface="Times New Roman" panose="02020603050405020304" pitchFamily="18" charset="0"/>
                <a:cs typeface="Times New Roman" panose="02020603050405020304" pitchFamily="18" charset="0"/>
              </a:rPr>
              <a:t>()</a:t>
            </a:r>
          </a:p>
          <a:p>
            <a:pPr algn="just"/>
            <a:r>
              <a:rPr lang="en-US" sz="2500" dirty="0">
                <a:solidFill>
                  <a:schemeClr val="tx1"/>
                </a:solidFill>
                <a:latin typeface="Times New Roman" panose="02020603050405020304" pitchFamily="18" charset="0"/>
                <a:cs typeface="Times New Roman" panose="02020603050405020304" pitchFamily="18" charset="0"/>
              </a:rPr>
              <a:t>print("Original array",</a:t>
            </a:r>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a:t>
            </a:r>
          </a:p>
          <a:p>
            <a:pPr algn="just"/>
            <a:r>
              <a:rPr lang="en-US" sz="2500" dirty="0">
                <a:solidFill>
                  <a:schemeClr val="tx1"/>
                </a:solidFill>
                <a:latin typeface="Times New Roman" panose="02020603050405020304" pitchFamily="18" charset="0"/>
                <a:cs typeface="Times New Roman" panose="02020603050405020304" pitchFamily="18" charset="0"/>
              </a:rPr>
              <a:t>print("Copied array",arr1)</a:t>
            </a:r>
          </a:p>
          <a:p>
            <a:pPr algn="just"/>
            <a:endParaRPr lang="en-US" sz="2500" dirty="0">
              <a:solidFill>
                <a:schemeClr val="tx1"/>
              </a:solidFill>
              <a:latin typeface="Times New Roman" panose="02020603050405020304" pitchFamily="18" charset="0"/>
              <a:cs typeface="Times New Roman" panose="02020603050405020304" pitchFamily="18" charset="0"/>
            </a:endParaRPr>
          </a:p>
          <a:p>
            <a:pPr algn="just"/>
            <a:r>
              <a:rPr lang="en-US" sz="2500" b="1" dirty="0">
                <a:solidFill>
                  <a:schemeClr val="tx1"/>
                </a:solidFill>
                <a:latin typeface="Times New Roman" panose="02020603050405020304" pitchFamily="18" charset="0"/>
                <a:cs typeface="Times New Roman" panose="02020603050405020304" pitchFamily="18" charset="0"/>
              </a:rPr>
              <a:t>Create array using = operator</a:t>
            </a:r>
          </a:p>
          <a:p>
            <a:pPr algn="just"/>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a:t>
            </a:r>
            <a:r>
              <a:rPr lang="en-US" sz="2500" dirty="0" err="1">
                <a:solidFill>
                  <a:schemeClr val="tx1"/>
                </a:solidFill>
                <a:latin typeface="Times New Roman" panose="02020603050405020304" pitchFamily="18" charset="0"/>
                <a:cs typeface="Times New Roman" panose="02020603050405020304" pitchFamily="18" charset="0"/>
              </a:rPr>
              <a:t>np.array</a:t>
            </a:r>
            <a:r>
              <a:rPr lang="en-US" sz="2500" dirty="0">
                <a:solidFill>
                  <a:schemeClr val="tx1"/>
                </a:solidFill>
                <a:latin typeface="Times New Roman" panose="02020603050405020304" pitchFamily="18" charset="0"/>
                <a:cs typeface="Times New Roman" panose="02020603050405020304" pitchFamily="18" charset="0"/>
              </a:rPr>
              <a:t>([10,20,30])</a:t>
            </a:r>
          </a:p>
          <a:p>
            <a:pPr algn="just"/>
            <a:r>
              <a:rPr lang="en-US" sz="2500" dirty="0">
                <a:solidFill>
                  <a:schemeClr val="tx1"/>
                </a:solidFill>
                <a:latin typeface="Times New Roman" panose="02020603050405020304" pitchFamily="18" charset="0"/>
                <a:cs typeface="Times New Roman" panose="02020603050405020304" pitchFamily="18" charset="0"/>
              </a:rPr>
              <a:t>arr1=</a:t>
            </a:r>
            <a:r>
              <a:rPr lang="en-US" sz="2500" dirty="0" err="1">
                <a:solidFill>
                  <a:schemeClr val="tx1"/>
                </a:solidFill>
                <a:latin typeface="Times New Roman" panose="02020603050405020304" pitchFamily="18" charset="0"/>
                <a:cs typeface="Times New Roman" panose="02020603050405020304" pitchFamily="18" charset="0"/>
              </a:rPr>
              <a:t>arr</a:t>
            </a:r>
            <a:endParaRPr lang="en-US" sz="2500" dirty="0">
              <a:solidFill>
                <a:schemeClr val="tx1"/>
              </a:solidFill>
              <a:latin typeface="Times New Roman" panose="02020603050405020304" pitchFamily="18" charset="0"/>
              <a:cs typeface="Times New Roman" panose="02020603050405020304" pitchFamily="18" charset="0"/>
            </a:endParaRPr>
          </a:p>
          <a:p>
            <a:pPr algn="just"/>
            <a:r>
              <a:rPr lang="en-US" sz="2500" dirty="0">
                <a:solidFill>
                  <a:schemeClr val="tx1"/>
                </a:solidFill>
                <a:latin typeface="Times New Roman" panose="02020603050405020304" pitchFamily="18" charset="0"/>
                <a:cs typeface="Times New Roman" panose="02020603050405020304" pitchFamily="18" charset="0"/>
              </a:rPr>
              <a:t>print("Original array",</a:t>
            </a:r>
            <a:r>
              <a:rPr lang="en-US" sz="2500" dirty="0" err="1">
                <a:solidFill>
                  <a:schemeClr val="tx1"/>
                </a:solidFill>
                <a:latin typeface="Times New Roman" panose="02020603050405020304" pitchFamily="18" charset="0"/>
                <a:cs typeface="Times New Roman" panose="02020603050405020304" pitchFamily="18" charset="0"/>
              </a:rPr>
              <a:t>arr</a:t>
            </a:r>
            <a:r>
              <a:rPr lang="en-US" sz="2500" dirty="0">
                <a:solidFill>
                  <a:schemeClr val="tx1"/>
                </a:solidFill>
                <a:latin typeface="Times New Roman" panose="02020603050405020304" pitchFamily="18" charset="0"/>
                <a:cs typeface="Times New Roman" panose="02020603050405020304" pitchFamily="18" charset="0"/>
              </a:rPr>
              <a:t>)</a:t>
            </a:r>
          </a:p>
          <a:p>
            <a:pPr algn="just"/>
            <a:r>
              <a:rPr lang="en-US" sz="2500" dirty="0">
                <a:solidFill>
                  <a:schemeClr val="tx1"/>
                </a:solidFill>
                <a:latin typeface="Times New Roman" panose="02020603050405020304" pitchFamily="18" charset="0"/>
                <a:cs typeface="Times New Roman" panose="02020603050405020304" pitchFamily="18" charset="0"/>
              </a:rPr>
              <a:t>print("Copied array",arr1)</a:t>
            </a:r>
          </a:p>
          <a:p>
            <a:pPr algn="just"/>
            <a:endParaRPr lang="en-US" sz="2500" dirty="0">
              <a:solidFill>
                <a:schemeClr val="tx1"/>
              </a:solidFill>
              <a:latin typeface="Times New Roman" panose="02020603050405020304" pitchFamily="18" charset="0"/>
              <a:cs typeface="Times New Roman" panose="02020603050405020304" pitchFamily="18" charset="0"/>
            </a:endParaRPr>
          </a:p>
          <a:p>
            <a:pPr algn="just"/>
            <a:endParaRPr lang="en-US" sz="25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3447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837</TotalTime>
  <Words>1833</Words>
  <Application>Microsoft Office PowerPoint</Application>
  <PresentationFormat>Widescreen</PresentationFormat>
  <Paragraphs>180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Course Title: Artificial Intelligence  (Machine Learning &amp; Deep Learning)  NUMPY LIBRARY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ARTIFICIAL INTELLIGENCE  topic: Python Support Libraries for Exploratory Data Analysis – NUMPY  Prepared by: ahrar bin aslam</dc:title>
  <dc:creator>this pc</dc:creator>
  <cp:lastModifiedBy>Ahrar Bin Aslam</cp:lastModifiedBy>
  <cp:revision>42</cp:revision>
  <dcterms:created xsi:type="dcterms:W3CDTF">2023-06-10T11:29:14Z</dcterms:created>
  <dcterms:modified xsi:type="dcterms:W3CDTF">2024-08-22T04:49:17Z</dcterms:modified>
</cp:coreProperties>
</file>