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87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2" r:id="rId11"/>
    <p:sldId id="273" r:id="rId12"/>
    <p:sldId id="278" r:id="rId13"/>
    <p:sldId id="279" r:id="rId14"/>
    <p:sldId id="280" r:id="rId15"/>
    <p:sldId id="282" r:id="rId16"/>
    <p:sldId id="283" r:id="rId17"/>
    <p:sldId id="274" r:id="rId18"/>
    <p:sldId id="275" r:id="rId19"/>
    <p:sldId id="276" r:id="rId20"/>
    <p:sldId id="277" r:id="rId21"/>
    <p:sldId id="281" r:id="rId22"/>
    <p:sldId id="284" r:id="rId23"/>
    <p:sldId id="285" r:id="rId24"/>
    <p:sldId id="286" r:id="rId25"/>
    <p:sldId id="26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EE0A0-42F6-D2DC-1F68-F4034404D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146BF2-9299-4F4B-48EC-7170A3B82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44CA7-E0C5-740B-817E-BB6E18D78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580E-0A37-4D4B-9765-9F5AA821945D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F7AFA-763D-3F86-B3FE-FAD36A847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3D8EF-8760-0714-D973-5F259D6A2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247F-01D0-451E-BBC2-7161F9CCD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29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EBF12-ECBB-B254-5493-0656A3C42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E9FE28-00AC-C6A3-D97D-0DB959584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7199C-4EB0-6D94-255B-8FF1154B0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580E-0A37-4D4B-9765-9F5AA821945D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BDC7C-381F-372B-2175-46651C982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C5116-EDD3-A837-0537-BCAFB5BBC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247F-01D0-451E-BBC2-7161F9CCD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54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78866E-20C3-859A-6436-90B600C1F4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35C802-1147-5B84-F42F-3C767974F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F684B-182E-F1AE-FB98-16FCF449F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580E-0A37-4D4B-9765-9F5AA821945D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99950-E864-4C6A-7742-278B96521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C6B97-D199-A16E-5461-F4853E344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247F-01D0-451E-BBC2-7161F9CCD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7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1437C-C91D-64C4-263B-5CFC89146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88DD4-762D-827A-4B14-A21A0C6C3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C1817-FAFD-32CA-C6D0-1576AD2B6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580E-0A37-4D4B-9765-9F5AA821945D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0CE79-5AA9-0FFA-C81D-A38B81E10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C9E22-C1B9-73ED-FF20-E23A24FBB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247F-01D0-451E-BBC2-7161F9CCD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8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1F5A6-0ABA-E461-2661-871933970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C2FAFC-964F-811C-6961-E30CFD5EB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D9113-7933-75F3-0DDE-FF244B360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580E-0A37-4D4B-9765-9F5AA821945D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4B9A0-CEBB-BB56-116E-CA737A289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6BC00-3E84-44A4-A2BA-044DEF8C3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247F-01D0-451E-BBC2-7161F9CCD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06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72CC1-AE9F-C24F-2CFF-D06B2F3C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EC186-568F-74C7-F77A-7FB296DE74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70D11C-3F68-FA90-D7FC-9629A653D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0D33D3-B3AE-2835-1926-9761E2369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580E-0A37-4D4B-9765-9F5AA821945D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DB0D93-ABF1-F7D3-F1A0-0E870B525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581A1B-B31F-F2F2-EDA5-58D4F04F4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247F-01D0-451E-BBC2-7161F9CCD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5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6F55D-672D-E9EC-EFBE-129AA51D7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A35378-7D9F-1FC5-3D7D-235000B1A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CF437-42CE-A132-93A6-B4FA82B42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3DC9D5-3063-21DB-2130-FA3633DDB7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D81D68-3553-B8DC-629D-102387ADD1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BF27D4-CCE9-8CDD-D333-4F467D98F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580E-0A37-4D4B-9765-9F5AA821945D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56627F-3662-643F-C6AE-F8E3A4E8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66CE42-6FBF-021F-48A7-78C0FE88C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247F-01D0-451E-BBC2-7161F9CCD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4AC1B-15AB-09F4-41C7-0566096EC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E53384-F16C-F4F7-92DF-A8F172ADD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580E-0A37-4D4B-9765-9F5AA821945D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4A635A-2597-0301-C1EC-258F27677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91895C-1700-3D4A-7391-26261C47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247F-01D0-451E-BBC2-7161F9CCD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093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5CB61D-8934-00D7-D5AB-F1DF825BB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580E-0A37-4D4B-9765-9F5AA821945D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08DF23-9BF9-4E63-0F01-4B2BDE8D4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6972A-8ECD-C9B4-F9A9-9627F60AA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247F-01D0-451E-BBC2-7161F9CCD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16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96BC5-38B2-E34C-895F-41BCF8C0A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9706A-B522-C939-0D06-B7F0650F4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E53DBA-1D0B-3791-2F2F-6F1D47028B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B4D734-AC44-C7AC-246F-1744DB7C7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580E-0A37-4D4B-9765-9F5AA821945D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25C877-34C0-DD34-63C3-33C89096B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0DF918-B840-BB37-21AC-89660A12A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247F-01D0-451E-BBC2-7161F9CCD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0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2D026-1A66-28D5-929E-BF0074119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554CDC-9B69-4F06-01DA-9F1B9AAF6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074F12-958F-82CD-3082-CC08BCAF1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1E27A-700F-2EEB-9BDE-A20FA756E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580E-0A37-4D4B-9765-9F5AA821945D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56253E-3F01-D5B2-3C96-7A6A216E3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D0C162-75C4-98C0-7725-CECD2EBF6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247F-01D0-451E-BBC2-7161F9CCD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971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92D58-519E-3949-1B92-51AD8ECF0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5601B-802A-B67E-344A-8BCF80F6E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D56E8-971C-AAE8-885A-D68F93F37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1580E-0A37-4D4B-9765-9F5AA821945D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40922-9486-0281-8E9F-46E418769D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A7C0A-A388-7875-751E-70DC610969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F247F-01D0-451E-BBC2-7161F9CCD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2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6282" y="1723398"/>
            <a:ext cx="10492509" cy="32789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Title: Artificial Intelligence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(Machine Learning &amp; Deep Learning)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MATPLOTLIB LIBRARY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1174" y="4234071"/>
            <a:ext cx="101217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Prepared by: Dr.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Zafi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Sherhan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Shah &amp; Engr. Ahrar Bin Aslam</a:t>
            </a:r>
          </a:p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ahrar.aslam@admin.muet.edu.pk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053" y="-83127"/>
            <a:ext cx="1938821" cy="193882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749459-E521-F4E0-598C-70E08EDC0C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7" y="-83127"/>
            <a:ext cx="2072579" cy="20725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AF5089-A159-84B6-B970-B06F4A09312F}"/>
              </a:ext>
            </a:extLst>
          </p:cNvPr>
          <p:cNvSpPr txBox="1"/>
          <p:nvPr/>
        </p:nvSpPr>
        <p:spPr>
          <a:xfrm>
            <a:off x="3101778" y="5644105"/>
            <a:ext cx="71549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21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Telecommunication Engineering</a:t>
            </a:r>
          </a:p>
          <a:p>
            <a:pPr algn="ctr"/>
            <a:r>
              <a:rPr lang="en-US" sz="2400" dirty="0">
                <a:solidFill>
                  <a:srgbClr val="21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Mehran University of Engineering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2437589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A348D-29E0-ED1B-9C7C-513E5DB78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aesthetically better graphs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64EB22-E529-DD33-60F6-DACD1CF7C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improve the aesthetic quality of the graph by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Changing line </a:t>
            </a:r>
            <a:r>
              <a:rPr lang="en-US" dirty="0" err="1"/>
              <a:t>colour</a:t>
            </a:r>
            <a:r>
              <a:rPr lang="en-US" dirty="0"/>
              <a:t>, style</a:t>
            </a:r>
          </a:p>
          <a:p>
            <a:pPr lvl="1"/>
            <a:r>
              <a:rPr lang="en-US" dirty="0" err="1"/>
              <a:t>plt.plot</a:t>
            </a:r>
            <a:r>
              <a:rPr lang="en-US" dirty="0"/>
              <a:t>(</a:t>
            </a:r>
            <a:r>
              <a:rPr lang="en-US" dirty="0" err="1"/>
              <a:t>x_data,y_data</a:t>
            </a:r>
            <a:r>
              <a:rPr lang="en-US" dirty="0"/>
              <a:t>, color=‘red’)</a:t>
            </a:r>
          </a:p>
          <a:p>
            <a:pPr lvl="1"/>
            <a:r>
              <a:rPr lang="en-US" dirty="0"/>
              <a:t>You can also use different color codes, </a:t>
            </a:r>
            <a:r>
              <a:rPr lang="en-US" dirty="0" err="1"/>
              <a:t>e.g</a:t>
            </a:r>
            <a:r>
              <a:rPr lang="en-US" dirty="0"/>
              <a:t>= #7e94bb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Add markers</a:t>
            </a:r>
          </a:p>
          <a:p>
            <a:pPr lvl="2"/>
            <a:r>
              <a:rPr lang="en-US" dirty="0"/>
              <a:t>And changing marker size, </a:t>
            </a:r>
            <a:r>
              <a:rPr lang="en-US" dirty="0" err="1"/>
              <a:t>colour</a:t>
            </a:r>
            <a:r>
              <a:rPr lang="en-US" dirty="0"/>
              <a:t>, and type</a:t>
            </a:r>
          </a:p>
        </p:txBody>
      </p:sp>
    </p:spTree>
    <p:extLst>
      <p:ext uri="{BB962C8B-B14F-4D97-AF65-F5344CB8AC3E}">
        <p14:creationId xmlns:p14="http://schemas.microsoft.com/office/powerpoint/2010/main" val="2946660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77B45-1E5B-7E3C-B75C-367428C66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7DD82-8A16-58EA-5C83-9402AB5EC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/>
              <a:t>plt.plot</a:t>
            </a:r>
            <a:r>
              <a:rPr lang="en-US" sz="2000" dirty="0"/>
              <a:t>(</a:t>
            </a:r>
            <a:r>
              <a:rPr lang="en-US" sz="2000" dirty="0" err="1"/>
              <a:t>x_data</a:t>
            </a:r>
            <a:r>
              <a:rPr lang="en-US" sz="2000" dirty="0"/>
              <a:t>, </a:t>
            </a:r>
            <a:r>
              <a:rPr lang="en-US" sz="2000" dirty="0" err="1"/>
              <a:t>y_data</a:t>
            </a:r>
            <a:r>
              <a:rPr lang="en-US" sz="2000" dirty="0"/>
              <a:t>, </a:t>
            </a:r>
          </a:p>
          <a:p>
            <a:pPr marL="0" indent="0">
              <a:buNone/>
            </a:pPr>
            <a:r>
              <a:rPr lang="en-US" sz="2000" dirty="0"/>
              <a:t>         </a:t>
            </a:r>
            <a:r>
              <a:rPr lang="en-US" sz="2000" dirty="0" err="1"/>
              <a:t>linestyle</a:t>
            </a:r>
            <a:r>
              <a:rPr lang="en-US" sz="2000" dirty="0"/>
              <a:t>="-.", color="k", linewidth="4", </a:t>
            </a:r>
          </a:p>
          <a:p>
            <a:pPr marL="0" indent="0">
              <a:buNone/>
            </a:pPr>
            <a:r>
              <a:rPr lang="en-US" sz="2000" dirty="0"/>
              <a:t>         marker="o", </a:t>
            </a:r>
            <a:r>
              <a:rPr lang="en-US" sz="2000" dirty="0" err="1"/>
              <a:t>markersize</a:t>
            </a:r>
            <a:r>
              <a:rPr lang="en-US" sz="2000" dirty="0"/>
              <a:t>=10, </a:t>
            </a:r>
            <a:r>
              <a:rPr lang="en-US" sz="2000" dirty="0" err="1"/>
              <a:t>markeredgecolor</a:t>
            </a:r>
            <a:r>
              <a:rPr lang="en-US" sz="2000" dirty="0"/>
              <a:t>="r", </a:t>
            </a:r>
            <a:r>
              <a:rPr lang="en-US" sz="2000" dirty="0" err="1"/>
              <a:t>markerfacecolor</a:t>
            </a:r>
            <a:r>
              <a:rPr lang="en-US" sz="2000" dirty="0"/>
              <a:t>="r")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plt.xlabel</a:t>
            </a:r>
            <a:r>
              <a:rPr lang="en-US" sz="2000" dirty="0"/>
              <a:t>("day #")</a:t>
            </a:r>
          </a:p>
          <a:p>
            <a:pPr marL="0" indent="0">
              <a:buNone/>
            </a:pPr>
            <a:r>
              <a:rPr lang="en-US" sz="2000" dirty="0" err="1"/>
              <a:t>plt.ylabel</a:t>
            </a:r>
            <a:r>
              <a:rPr lang="en-US" sz="2000" dirty="0"/>
              <a:t>("calories intake")</a:t>
            </a:r>
          </a:p>
          <a:p>
            <a:pPr marL="0" indent="0">
              <a:buNone/>
            </a:pPr>
            <a:r>
              <a:rPr lang="en-US" sz="2000" dirty="0" err="1"/>
              <a:t>plt.title</a:t>
            </a:r>
            <a:r>
              <a:rPr lang="en-US" sz="2000" dirty="0"/>
              <a:t>("Daily intake of calories")</a:t>
            </a:r>
          </a:p>
          <a:p>
            <a:pPr marL="0" indent="0">
              <a:buNone/>
            </a:pPr>
            <a:r>
              <a:rPr lang="en-US" sz="2000" dirty="0" err="1"/>
              <a:t>plt.grid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err="1"/>
              <a:t>plt.show</a:t>
            </a:r>
            <a:r>
              <a:rPr lang="en-US" sz="2000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814580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80BFB34-6309-569D-5D9E-31C493B18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44BC471-C7CB-FED6-9AA1-E060834655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Old graph</a:t>
            </a:r>
          </a:p>
        </p:txBody>
      </p:sp>
      <p:pic>
        <p:nvPicPr>
          <p:cNvPr id="14" name="Content Placeholder 7">
            <a:extLst>
              <a:ext uri="{FF2B5EF4-FFF2-40B4-BE49-F238E27FC236}">
                <a16:creationId xmlns:a16="http://schemas.microsoft.com/office/drawing/2014/main" id="{A477D437-3475-9088-11A0-84D8C3889E4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10745" y="2582289"/>
            <a:ext cx="5015873" cy="3530159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967A67E-71B4-3372-A065-C69EC5999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New graph</a:t>
            </a:r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16BCBBD0-ABA3-9A64-2829-61A09B0DA1E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55857" y="2582289"/>
            <a:ext cx="5015873" cy="3530159"/>
          </a:xfrm>
        </p:spPr>
      </p:pic>
    </p:spTree>
    <p:extLst>
      <p:ext uri="{BB962C8B-B14F-4D97-AF65-F5344CB8AC3E}">
        <p14:creationId xmlns:p14="http://schemas.microsoft.com/office/powerpoint/2010/main" val="1205095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55A7F-C504-0CF4-A17F-16DD4D274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2753E-F9AF-E8C4-2CAE-9C91276DF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Commonly used marker options include:</a:t>
            </a:r>
          </a:p>
          <a:p>
            <a:pPr lvl="1"/>
            <a:r>
              <a:rPr lang="en-US" dirty="0"/>
              <a:t>'o', '*', '.', 'x'</a:t>
            </a:r>
          </a:p>
          <a:p>
            <a:endParaRPr lang="en-US" dirty="0"/>
          </a:p>
          <a:p>
            <a:r>
              <a:rPr lang="en-US" dirty="0"/>
              <a:t>Commonly used </a:t>
            </a:r>
            <a:r>
              <a:rPr lang="en-US" dirty="0" err="1"/>
              <a:t>colours</a:t>
            </a:r>
            <a:r>
              <a:rPr lang="en-US" dirty="0"/>
              <a:t> include</a:t>
            </a:r>
          </a:p>
          <a:p>
            <a:pPr lvl="1"/>
            <a:r>
              <a:rPr lang="en-US" dirty="0"/>
              <a:t>'r', 'g', 'b', 'c', 'm', 'y' and 'k'</a:t>
            </a:r>
          </a:p>
        </p:txBody>
      </p:sp>
    </p:spTree>
    <p:extLst>
      <p:ext uri="{BB962C8B-B14F-4D97-AF65-F5344CB8AC3E}">
        <p14:creationId xmlns:p14="http://schemas.microsoft.com/office/powerpoint/2010/main" val="3058793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45B7C-AB6B-C37F-9E2E-FCE262A27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4FBF0-6F40-2F53-9B6E-C550CE508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Commonly used line styles include</a:t>
            </a:r>
          </a:p>
          <a:p>
            <a:pPr lvl="1"/>
            <a:r>
              <a:rPr lang="en-US" dirty="0"/>
              <a:t>'-' = solid line</a:t>
            </a:r>
          </a:p>
          <a:p>
            <a:pPr lvl="1"/>
            <a:r>
              <a:rPr lang="en-US" dirty="0"/>
              <a:t>':' = dotted line</a:t>
            </a:r>
          </a:p>
          <a:p>
            <a:pPr lvl="1"/>
            <a:r>
              <a:rPr lang="en-US" dirty="0"/>
              <a:t>'--' = dashed line</a:t>
            </a:r>
          </a:p>
          <a:p>
            <a:pPr lvl="1"/>
            <a:r>
              <a:rPr lang="en-US" dirty="0"/>
              <a:t>'-.' = dash-dot line</a:t>
            </a:r>
          </a:p>
          <a:p>
            <a:pPr lvl="1"/>
            <a:r>
              <a:rPr lang="en-US" dirty="0"/>
              <a:t>'' = no line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Try this out:</a:t>
            </a:r>
          </a:p>
          <a:p>
            <a:pPr lvl="1"/>
            <a:r>
              <a:rPr lang="en-US" dirty="0" err="1"/>
              <a:t>plt.plot</a:t>
            </a:r>
            <a:r>
              <a:rPr lang="en-US" dirty="0"/>
              <a:t>(</a:t>
            </a:r>
            <a:r>
              <a:rPr lang="en-US" dirty="0" err="1"/>
              <a:t>x_data,y_data,'g</a:t>
            </a:r>
            <a:r>
              <a:rPr lang="en-US" dirty="0"/>
              <a:t>+', </a:t>
            </a:r>
            <a:r>
              <a:rPr lang="en-US" dirty="0" err="1"/>
              <a:t>markersize</a:t>
            </a:r>
            <a:r>
              <a:rPr lang="en-US" dirty="0"/>
              <a:t>=15)</a:t>
            </a:r>
          </a:p>
        </p:txBody>
      </p:sp>
    </p:spTree>
    <p:extLst>
      <p:ext uri="{BB962C8B-B14F-4D97-AF65-F5344CB8AC3E}">
        <p14:creationId xmlns:p14="http://schemas.microsoft.com/office/powerpoint/2010/main" val="1897378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62B0E-FFC7-E83A-C487-DB1EB0209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450CC-6BBF-FE05-E231-48B5BC2E9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en-US" dirty="0"/>
              <a:t>Alpha parameter:</a:t>
            </a:r>
          </a:p>
          <a:p>
            <a:r>
              <a:rPr lang="en-US" dirty="0" err="1"/>
              <a:t>plt.plot</a:t>
            </a:r>
            <a:r>
              <a:rPr lang="en-US" dirty="0"/>
              <a:t>(</a:t>
            </a:r>
            <a:r>
              <a:rPr lang="en-US" dirty="0" err="1"/>
              <a:t>x_data,y_data,alpha</a:t>
            </a:r>
            <a:r>
              <a:rPr lang="en-US" dirty="0"/>
              <a:t>=0.5)</a:t>
            </a:r>
          </a:p>
          <a:p>
            <a:r>
              <a:rPr lang="en-US" dirty="0"/>
              <a:t>The values of alpha ranges from 0 to 1, where 0 means opaque and 1 means transparent. You can specify any value in between.</a:t>
            </a:r>
          </a:p>
          <a:p>
            <a:r>
              <a:rPr lang="en-US" dirty="0"/>
              <a:t>Try it out yourself.</a:t>
            </a:r>
          </a:p>
        </p:txBody>
      </p:sp>
    </p:spTree>
    <p:extLst>
      <p:ext uri="{BB962C8B-B14F-4D97-AF65-F5344CB8AC3E}">
        <p14:creationId xmlns:p14="http://schemas.microsoft.com/office/powerpoint/2010/main" val="1073165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C8B7D-E55F-F0F4-7B16-98196B929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Plot with multiple data: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49B02-8817-EB93-6976-D978851E2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days=[1,2,3,4,5,6,7]</a:t>
            </a:r>
          </a:p>
          <a:p>
            <a:r>
              <a:rPr lang="en-US" dirty="0" err="1"/>
              <a:t>max_t</a:t>
            </a:r>
            <a:r>
              <a:rPr lang="en-US" dirty="0"/>
              <a:t>=[44,54,42,47,51,45,48]</a:t>
            </a:r>
          </a:p>
          <a:p>
            <a:r>
              <a:rPr lang="en-US" dirty="0" err="1"/>
              <a:t>min_t</a:t>
            </a:r>
            <a:r>
              <a:rPr lang="en-US" dirty="0"/>
              <a:t>=[33,36,38,41,42,38,43]</a:t>
            </a:r>
          </a:p>
          <a:p>
            <a:r>
              <a:rPr lang="en-US" dirty="0" err="1"/>
              <a:t>avg_t</a:t>
            </a:r>
            <a:r>
              <a:rPr lang="en-US" dirty="0"/>
              <a:t>=[42,43,39,40,45,44,40]</a:t>
            </a:r>
          </a:p>
          <a:p>
            <a:r>
              <a:rPr lang="en-US" dirty="0" err="1"/>
              <a:t>plt.title</a:t>
            </a:r>
            <a:r>
              <a:rPr lang="en-US" dirty="0"/>
              <a:t>("Weather")</a:t>
            </a:r>
          </a:p>
          <a:p>
            <a:r>
              <a:rPr lang="en-US" dirty="0" err="1"/>
              <a:t>plt.xlabel</a:t>
            </a:r>
            <a:r>
              <a:rPr lang="en-US" dirty="0"/>
              <a:t>("Days")</a:t>
            </a:r>
          </a:p>
          <a:p>
            <a:r>
              <a:rPr lang="en-US" dirty="0" err="1"/>
              <a:t>plt.ylabel</a:t>
            </a:r>
            <a:r>
              <a:rPr lang="en-US" dirty="0"/>
              <a:t>("Temperature")</a:t>
            </a:r>
          </a:p>
          <a:p>
            <a:r>
              <a:rPr lang="en-US" dirty="0" err="1"/>
              <a:t>plt.plot</a:t>
            </a:r>
            <a:r>
              <a:rPr lang="en-US" dirty="0"/>
              <a:t>(</a:t>
            </a:r>
            <a:r>
              <a:rPr lang="en-US" dirty="0" err="1"/>
              <a:t>days,max_t</a:t>
            </a:r>
            <a:r>
              <a:rPr lang="en-US" dirty="0"/>
              <a:t>, label="Max", color="Blue", </a:t>
            </a:r>
            <a:r>
              <a:rPr lang="en-US" dirty="0" err="1"/>
              <a:t>linestyle</a:t>
            </a:r>
            <a:r>
              <a:rPr lang="en-US" dirty="0"/>
              <a:t>="--")</a:t>
            </a:r>
          </a:p>
          <a:p>
            <a:r>
              <a:rPr lang="en-US" dirty="0" err="1"/>
              <a:t>plt.plot</a:t>
            </a:r>
            <a:r>
              <a:rPr lang="en-US" dirty="0"/>
              <a:t>(</a:t>
            </a:r>
            <a:r>
              <a:rPr lang="en-US" dirty="0" err="1"/>
              <a:t>days,min_t</a:t>
            </a:r>
            <a:r>
              <a:rPr lang="en-US" dirty="0"/>
              <a:t>, label="Min", color="Red", </a:t>
            </a:r>
            <a:r>
              <a:rPr lang="en-US" dirty="0" err="1"/>
              <a:t>linestyle</a:t>
            </a:r>
            <a:r>
              <a:rPr lang="en-US" dirty="0"/>
              <a:t>="--")</a:t>
            </a:r>
          </a:p>
          <a:p>
            <a:r>
              <a:rPr lang="en-US" dirty="0" err="1"/>
              <a:t>plt.plot</a:t>
            </a:r>
            <a:r>
              <a:rPr lang="en-US" dirty="0"/>
              <a:t>(</a:t>
            </a:r>
            <a:r>
              <a:rPr lang="en-US" dirty="0" err="1"/>
              <a:t>days,avg_t</a:t>
            </a:r>
            <a:r>
              <a:rPr lang="en-US" dirty="0"/>
              <a:t>, label="Avg", color="Green", </a:t>
            </a:r>
            <a:r>
              <a:rPr lang="en-US" dirty="0" err="1"/>
              <a:t>linestyle</a:t>
            </a:r>
            <a:r>
              <a:rPr lang="en-US" dirty="0"/>
              <a:t>="--")</a:t>
            </a:r>
          </a:p>
          <a:p>
            <a:r>
              <a:rPr lang="en-US" dirty="0" err="1"/>
              <a:t>plt.legend</a:t>
            </a:r>
            <a:r>
              <a:rPr lang="en-US" dirty="0"/>
              <a:t>(loc="best", shadow=True, </a:t>
            </a:r>
            <a:r>
              <a:rPr lang="en-US" dirty="0" err="1"/>
              <a:t>fontsize</a:t>
            </a:r>
            <a:r>
              <a:rPr lang="en-US" dirty="0"/>
              <a:t>="large") #loc= The location of the legend</a:t>
            </a:r>
          </a:p>
          <a:p>
            <a:r>
              <a:rPr lang="en-US" dirty="0" err="1"/>
              <a:t>plt.grid</a:t>
            </a:r>
            <a:r>
              <a:rPr lang="en-US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682522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C9C9-8691-7E1E-24EF-246BDF947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Subplots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007AC-D66D-D90F-44AA-43654D90C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like to use subplots (multiple graphs in the same figure) when we want to view two sets of data simultaneously</a:t>
            </a:r>
          </a:p>
          <a:p>
            <a:pPr lvl="1"/>
            <a:r>
              <a:rPr lang="en-US" dirty="0"/>
              <a:t>Typically, for the sake of comparison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The subplot() function takes three arguments that describes the layout of the figure.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The layout is organized in rows and columns, which are represented by the first and second argument.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The third argument represents the index of the current plot.</a:t>
            </a:r>
          </a:p>
        </p:txBody>
      </p:sp>
    </p:spTree>
    <p:extLst>
      <p:ext uri="{BB962C8B-B14F-4D97-AF65-F5344CB8AC3E}">
        <p14:creationId xmlns:p14="http://schemas.microsoft.com/office/powerpoint/2010/main" val="1486958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07052-6FFC-F60C-6C74-FC1B9B4BD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774" y="411219"/>
            <a:ext cx="10671928" cy="60355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# data of user 1</a:t>
            </a:r>
          </a:p>
          <a:p>
            <a:pPr marL="0" indent="0">
              <a:buNone/>
            </a:pPr>
            <a:r>
              <a:rPr lang="en-US" dirty="0"/>
              <a:t>x_data_1 = </a:t>
            </a:r>
            <a:r>
              <a:rPr lang="en-US" dirty="0" err="1"/>
              <a:t>np.array</a:t>
            </a:r>
            <a:r>
              <a:rPr lang="en-US" dirty="0"/>
              <a:t>([1, 2, 3, 4, 5])</a:t>
            </a:r>
          </a:p>
          <a:p>
            <a:pPr marL="0" indent="0">
              <a:buNone/>
            </a:pPr>
            <a:r>
              <a:rPr lang="en-US" dirty="0"/>
              <a:t>y_data_1 = </a:t>
            </a:r>
            <a:r>
              <a:rPr lang="en-US" dirty="0" err="1"/>
              <a:t>np.array</a:t>
            </a:r>
            <a:r>
              <a:rPr lang="en-US" dirty="0"/>
              <a:t>([2500, 3500, 2750, 2200, 2600])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# data of user 2</a:t>
            </a:r>
          </a:p>
          <a:p>
            <a:pPr marL="0" indent="0">
              <a:buNone/>
            </a:pPr>
            <a:r>
              <a:rPr lang="en-US" sz="2800" dirty="0"/>
              <a:t>x_data_2 = </a:t>
            </a:r>
            <a:r>
              <a:rPr lang="en-US" sz="2800" dirty="0" err="1"/>
              <a:t>np.array</a:t>
            </a:r>
            <a:r>
              <a:rPr lang="en-US" sz="2800" dirty="0"/>
              <a:t>([1, 2, 3, 4, 5])</a:t>
            </a:r>
          </a:p>
          <a:p>
            <a:pPr marL="0" indent="0">
              <a:buNone/>
            </a:pPr>
            <a:r>
              <a:rPr lang="en-US" sz="2800" dirty="0"/>
              <a:t>y_data_2 = </a:t>
            </a:r>
            <a:r>
              <a:rPr lang="en-US" sz="2800" dirty="0" err="1"/>
              <a:t>np.array</a:t>
            </a:r>
            <a:r>
              <a:rPr lang="en-US" sz="2800" dirty="0"/>
              <a:t>([2300, 3000, 2450, 2900, 2100])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plt.subplot</a:t>
            </a:r>
            <a:r>
              <a:rPr lang="en-US" dirty="0"/>
              <a:t>(2, 1, 1)</a:t>
            </a:r>
          </a:p>
          <a:p>
            <a:pPr marL="0" indent="0">
              <a:buNone/>
            </a:pPr>
            <a:r>
              <a:rPr lang="en-US" dirty="0" err="1"/>
              <a:t>plt.plot</a:t>
            </a:r>
            <a:r>
              <a:rPr lang="en-US" dirty="0"/>
              <a:t>(x_data_1,y_data_1)</a:t>
            </a:r>
          </a:p>
          <a:p>
            <a:pPr marL="0" indent="0">
              <a:buNone/>
            </a:pPr>
            <a:r>
              <a:rPr lang="en-US" dirty="0" err="1"/>
              <a:t>plt.xlabel</a:t>
            </a:r>
            <a:r>
              <a:rPr lang="en-US" dirty="0"/>
              <a:t>("day #")</a:t>
            </a:r>
          </a:p>
          <a:p>
            <a:pPr marL="0" indent="0">
              <a:buNone/>
            </a:pPr>
            <a:r>
              <a:rPr lang="en-US" dirty="0" err="1"/>
              <a:t>plt.ylabel</a:t>
            </a:r>
            <a:r>
              <a:rPr lang="en-US" dirty="0"/>
              <a:t>("calories intake")</a:t>
            </a:r>
          </a:p>
          <a:p>
            <a:pPr marL="0" indent="0">
              <a:buNone/>
            </a:pPr>
            <a:r>
              <a:rPr lang="en-US" dirty="0" err="1"/>
              <a:t>plt.title</a:t>
            </a:r>
            <a:r>
              <a:rPr lang="en-US" dirty="0"/>
              <a:t>("Daily intake of calories")</a:t>
            </a:r>
          </a:p>
          <a:p>
            <a:pPr marL="0" indent="0">
              <a:buNone/>
            </a:pPr>
            <a:r>
              <a:rPr lang="en-US" dirty="0" err="1"/>
              <a:t>plt.grid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795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31525-D085-CF1E-E4B0-87201C029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3060"/>
            <a:ext cx="10515600" cy="57339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err="1"/>
              <a:t>plt.subplot</a:t>
            </a:r>
            <a:r>
              <a:rPr lang="en-US" sz="2600" dirty="0"/>
              <a:t>(2, 1, 2)</a:t>
            </a:r>
          </a:p>
          <a:p>
            <a:pPr marL="0" indent="0">
              <a:buNone/>
            </a:pPr>
            <a:r>
              <a:rPr lang="en-US" sz="2600" dirty="0" err="1"/>
              <a:t>plt.plot</a:t>
            </a:r>
            <a:r>
              <a:rPr lang="en-US" sz="2600" dirty="0"/>
              <a:t>(x_data_2,y_data_2)</a:t>
            </a:r>
          </a:p>
          <a:p>
            <a:pPr marL="0" indent="0">
              <a:buNone/>
            </a:pPr>
            <a:r>
              <a:rPr lang="en-US" sz="2600" dirty="0" err="1"/>
              <a:t>plt.xlabel</a:t>
            </a:r>
            <a:r>
              <a:rPr lang="en-US" sz="2600" dirty="0"/>
              <a:t>("day #")</a:t>
            </a:r>
          </a:p>
          <a:p>
            <a:pPr marL="0" indent="0">
              <a:buNone/>
            </a:pPr>
            <a:r>
              <a:rPr lang="en-US" sz="2600" dirty="0" err="1"/>
              <a:t>plt.ylabel</a:t>
            </a:r>
            <a:r>
              <a:rPr lang="en-US" sz="2600" dirty="0"/>
              <a:t>("calories intake")</a:t>
            </a:r>
          </a:p>
          <a:p>
            <a:pPr marL="0" indent="0">
              <a:buNone/>
            </a:pPr>
            <a:r>
              <a:rPr lang="en-US" sz="2600" dirty="0" err="1"/>
              <a:t>plt.title</a:t>
            </a:r>
            <a:r>
              <a:rPr lang="en-US" sz="2600" dirty="0"/>
              <a:t>("Daily intake of calories")</a:t>
            </a:r>
          </a:p>
          <a:p>
            <a:pPr marL="0" indent="0">
              <a:buNone/>
            </a:pPr>
            <a:r>
              <a:rPr lang="en-US" sz="2600" dirty="0" err="1"/>
              <a:t>plt.xlabel</a:t>
            </a:r>
            <a:r>
              <a:rPr lang="en-US" sz="2600" dirty="0"/>
              <a:t>("day #")</a:t>
            </a:r>
          </a:p>
          <a:p>
            <a:pPr marL="0" indent="0">
              <a:buNone/>
            </a:pPr>
            <a:r>
              <a:rPr lang="en-US" sz="2600" dirty="0" err="1"/>
              <a:t>plt.ylabel</a:t>
            </a:r>
            <a:r>
              <a:rPr lang="en-US" sz="2600" dirty="0"/>
              <a:t>("calories intake")</a:t>
            </a:r>
          </a:p>
          <a:p>
            <a:pPr marL="0" indent="0">
              <a:buNone/>
            </a:pPr>
            <a:r>
              <a:rPr lang="en-US" sz="2600" dirty="0" err="1"/>
              <a:t>plt.title</a:t>
            </a:r>
            <a:r>
              <a:rPr lang="en-US" sz="2600" dirty="0"/>
              <a:t>("Daily intake of calories")</a:t>
            </a:r>
          </a:p>
          <a:p>
            <a:pPr marL="0" indent="0">
              <a:buNone/>
            </a:pPr>
            <a:r>
              <a:rPr lang="en-US" sz="2600" dirty="0" err="1"/>
              <a:t>plt.grid</a:t>
            </a:r>
            <a:r>
              <a:rPr lang="en-US" sz="2600" dirty="0"/>
              <a:t>()</a:t>
            </a:r>
          </a:p>
          <a:p>
            <a:pPr marL="0" indent="0">
              <a:buNone/>
            </a:pPr>
            <a:r>
              <a:rPr lang="en-US" sz="2600" dirty="0" err="1"/>
              <a:t>plt.tight_layout</a:t>
            </a:r>
            <a:r>
              <a:rPr lang="en-US" sz="2600" dirty="0"/>
              <a:t>()</a:t>
            </a:r>
          </a:p>
          <a:p>
            <a:pPr marL="0" indent="0">
              <a:buNone/>
            </a:pPr>
            <a:r>
              <a:rPr lang="en-US" sz="2600" dirty="0" err="1"/>
              <a:t>plt.show</a:t>
            </a:r>
            <a:r>
              <a:rPr lang="en-US" sz="2600" dirty="0"/>
              <a:t>()</a:t>
            </a:r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535850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AB56C-19E4-E959-E454-2152D30CC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8EF73-F4A9-C8AB-3715-7E0B3948F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lab, you’ll learn how to use the Matplotlib package to generate graphs for your data using python</a:t>
            </a:r>
          </a:p>
          <a:p>
            <a:pPr lvl="1"/>
            <a:r>
              <a:rPr lang="en-US" dirty="0"/>
              <a:t>If you haven’t already installed matplotlib, type pip install matplotlib in </a:t>
            </a:r>
            <a:r>
              <a:rPr lang="en-US" dirty="0" err="1"/>
              <a:t>Conda</a:t>
            </a:r>
            <a:r>
              <a:rPr lang="en-US" dirty="0"/>
              <a:t> prompt</a:t>
            </a:r>
          </a:p>
          <a:p>
            <a:pPr lvl="2"/>
            <a:r>
              <a:rPr lang="en-US" dirty="0"/>
              <a:t>(you can type !pip install matplotlib from within </a:t>
            </a:r>
            <a:r>
              <a:rPr lang="en-US" dirty="0" err="1"/>
              <a:t>spyder</a:t>
            </a:r>
            <a:r>
              <a:rPr lang="en-US" dirty="0"/>
              <a:t> too)</a:t>
            </a:r>
          </a:p>
        </p:txBody>
      </p:sp>
    </p:spTree>
    <p:extLst>
      <p:ext uri="{BB962C8B-B14F-4D97-AF65-F5344CB8AC3E}">
        <p14:creationId xmlns:p14="http://schemas.microsoft.com/office/powerpoint/2010/main" val="2270844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D75FD-3A50-2E4D-43A9-9CF26031B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38321B8-CCB8-1272-804C-623BCF0297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3936" y="2223516"/>
            <a:ext cx="5384127" cy="3555555"/>
          </a:xfrm>
        </p:spPr>
      </p:pic>
    </p:spTree>
    <p:extLst>
      <p:ext uri="{BB962C8B-B14F-4D97-AF65-F5344CB8AC3E}">
        <p14:creationId xmlns:p14="http://schemas.microsoft.com/office/powerpoint/2010/main" val="1711954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52629-BD2F-3DD4-8929-37C42D66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figures onto your drive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04AE2-A445-CF7F-A1D0-512365055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matplotlib.pyplot</a:t>
            </a:r>
            <a:r>
              <a:rPr lang="en-US" dirty="0"/>
              <a:t> as </a:t>
            </a:r>
            <a:r>
              <a:rPr lang="en-US" dirty="0" err="1"/>
              <a:t>plt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x_data</a:t>
            </a:r>
            <a:r>
              <a:rPr lang="en-US" dirty="0"/>
              <a:t> = </a:t>
            </a:r>
            <a:r>
              <a:rPr lang="en-US" dirty="0" err="1"/>
              <a:t>np.array</a:t>
            </a:r>
            <a:r>
              <a:rPr lang="en-US" dirty="0"/>
              <a:t>([1, 2, 3, 4, 5])</a:t>
            </a:r>
          </a:p>
          <a:p>
            <a:pPr marL="0" indent="0">
              <a:buNone/>
            </a:pPr>
            <a:r>
              <a:rPr lang="en-US" dirty="0" err="1"/>
              <a:t>y_data</a:t>
            </a:r>
            <a:r>
              <a:rPr lang="en-US" dirty="0"/>
              <a:t> = </a:t>
            </a:r>
            <a:r>
              <a:rPr lang="en-US" dirty="0" err="1"/>
              <a:t>np.array</a:t>
            </a:r>
            <a:r>
              <a:rPr lang="en-US" dirty="0"/>
              <a:t>([2500, 3500, 2750, 2200, 2600])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plt.plot</a:t>
            </a:r>
            <a:r>
              <a:rPr lang="en-US" dirty="0"/>
              <a:t>(</a:t>
            </a:r>
            <a:r>
              <a:rPr lang="en-US" dirty="0" err="1"/>
              <a:t>x_data</a:t>
            </a:r>
            <a:r>
              <a:rPr lang="en-US" dirty="0"/>
              <a:t>, </a:t>
            </a:r>
            <a:r>
              <a:rPr lang="en-US" dirty="0" err="1"/>
              <a:t>y_data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dirty="0" err="1"/>
              <a:t>linestyle</a:t>
            </a:r>
            <a:r>
              <a:rPr lang="en-US" dirty="0"/>
              <a:t>="-.", color="k", linewidth="4", </a:t>
            </a:r>
          </a:p>
          <a:p>
            <a:pPr marL="0" indent="0">
              <a:buNone/>
            </a:pPr>
            <a:r>
              <a:rPr lang="en-US" dirty="0"/>
              <a:t>         marker="o", </a:t>
            </a:r>
            <a:r>
              <a:rPr lang="en-US" dirty="0" err="1"/>
              <a:t>markersize</a:t>
            </a:r>
            <a:r>
              <a:rPr lang="en-US" dirty="0"/>
              <a:t>=10, </a:t>
            </a:r>
            <a:r>
              <a:rPr lang="en-US" dirty="0" err="1"/>
              <a:t>markeredgecolor</a:t>
            </a:r>
            <a:r>
              <a:rPr lang="en-US" dirty="0"/>
              <a:t>="r", </a:t>
            </a:r>
            <a:r>
              <a:rPr lang="en-US" dirty="0" err="1"/>
              <a:t>markerfacecolor</a:t>
            </a:r>
            <a:r>
              <a:rPr lang="en-US" dirty="0"/>
              <a:t>="r")</a:t>
            </a:r>
          </a:p>
          <a:p>
            <a:pPr marL="0" indent="0">
              <a:buNone/>
            </a:pPr>
            <a:r>
              <a:rPr lang="en-US" dirty="0" err="1"/>
              <a:t>plt.xlabel</a:t>
            </a:r>
            <a:r>
              <a:rPr lang="en-US" dirty="0"/>
              <a:t>("day #")</a:t>
            </a:r>
          </a:p>
          <a:p>
            <a:pPr marL="0" indent="0">
              <a:buNone/>
            </a:pPr>
            <a:r>
              <a:rPr lang="en-US" dirty="0" err="1"/>
              <a:t>plt.ylabel</a:t>
            </a:r>
            <a:r>
              <a:rPr lang="en-US" dirty="0"/>
              <a:t>("calories intake")</a:t>
            </a:r>
          </a:p>
          <a:p>
            <a:pPr marL="0" indent="0">
              <a:buNone/>
            </a:pPr>
            <a:r>
              <a:rPr lang="en-US" dirty="0" err="1"/>
              <a:t>plt.title</a:t>
            </a:r>
            <a:r>
              <a:rPr lang="en-US" dirty="0"/>
              <a:t>("Daily intake of calories")</a:t>
            </a:r>
          </a:p>
          <a:p>
            <a:pPr marL="0" indent="0">
              <a:buNone/>
            </a:pPr>
            <a:r>
              <a:rPr lang="en-US" dirty="0" err="1"/>
              <a:t>plt.grid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 err="1"/>
              <a:t>plt.savefig</a:t>
            </a:r>
            <a:r>
              <a:rPr lang="en-US" dirty="0"/>
              <a:t>("D:/delete_image.png", dpi=300)</a:t>
            </a:r>
          </a:p>
          <a:p>
            <a:pPr marL="0" indent="0">
              <a:buNone/>
            </a:pPr>
            <a:r>
              <a:rPr lang="en-US" dirty="0" err="1"/>
              <a:t>plt.show</a:t>
            </a:r>
            <a:r>
              <a:rPr lang="en-US" dirty="0"/>
              <a:t>()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FE34F92-ED69-2210-D0C6-E477D828010A}"/>
              </a:ext>
            </a:extLst>
          </p:cNvPr>
          <p:cNvCxnSpPr/>
          <p:nvPr/>
        </p:nvCxnSpPr>
        <p:spPr>
          <a:xfrm flipH="1">
            <a:off x="4628561" y="5552388"/>
            <a:ext cx="207389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9104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A14C4-B474-5A4B-AD7E-6B4BB4956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 charts using Matplotlib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4C314-3D8B-DBD4-CDAA-FE6F3A2D1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x=</a:t>
            </a:r>
            <a:r>
              <a:rPr lang="en-US" dirty="0" err="1"/>
              <a:t>np.array</a:t>
            </a:r>
            <a:r>
              <a:rPr lang="en-US" dirty="0"/>
              <a:t>([1,2,3,4,5])</a:t>
            </a:r>
          </a:p>
          <a:p>
            <a:r>
              <a:rPr lang="en-US" dirty="0"/>
              <a:t>y=</a:t>
            </a:r>
            <a:r>
              <a:rPr lang="en-US" dirty="0" err="1"/>
              <a:t>np.array</a:t>
            </a:r>
            <a:r>
              <a:rPr lang="en-US" dirty="0"/>
              <a:t>([500,600,1000,400,200])</a:t>
            </a:r>
          </a:p>
          <a:p>
            <a:r>
              <a:rPr lang="en-US" dirty="0" err="1"/>
              <a:t>plt.barh</a:t>
            </a: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r>
              <a:rPr lang="en-US" dirty="0" err="1"/>
              <a:t>plt.show</a:t>
            </a:r>
            <a:r>
              <a:rPr lang="en-US" dirty="0"/>
              <a:t>()</a:t>
            </a:r>
          </a:p>
          <a:p>
            <a:r>
              <a:rPr lang="en-US" dirty="0"/>
              <a:t>The following code displays horizontal bar chart.</a:t>
            </a:r>
          </a:p>
          <a:p>
            <a:r>
              <a:rPr lang="en-US" dirty="0"/>
              <a:t>By using </a:t>
            </a:r>
            <a:r>
              <a:rPr lang="en-US" dirty="0" err="1"/>
              <a:t>plt.bar</a:t>
            </a: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 you can visualize the data in conventional bar chart format.</a:t>
            </a:r>
          </a:p>
          <a:p>
            <a:r>
              <a:rPr lang="en-US" dirty="0"/>
              <a:t>Search about the width and height parameter. </a:t>
            </a:r>
          </a:p>
        </p:txBody>
      </p:sp>
    </p:spTree>
    <p:extLst>
      <p:ext uri="{BB962C8B-B14F-4D97-AF65-F5344CB8AC3E}">
        <p14:creationId xmlns:p14="http://schemas.microsoft.com/office/powerpoint/2010/main" val="37304145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B7AAC-B9A0-54E3-A6F3-AC921338B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Scatter Plots using Matplotlib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5C0AD-5B10-6908-0444-2B1752420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5465"/>
            <a:ext cx="10515600" cy="4117975"/>
          </a:xfrm>
        </p:spPr>
        <p:txBody>
          <a:bodyPr/>
          <a:lstStyle/>
          <a:p>
            <a:r>
              <a:rPr lang="en-US" dirty="0"/>
              <a:t>With </a:t>
            </a:r>
            <a:r>
              <a:rPr lang="en-US" dirty="0" err="1"/>
              <a:t>Pyplot</a:t>
            </a:r>
            <a:r>
              <a:rPr lang="en-US" dirty="0"/>
              <a:t>, you can use the scatter() function to draw a scatter plot.</a:t>
            </a:r>
          </a:p>
          <a:p>
            <a:endParaRPr lang="en-US" dirty="0"/>
          </a:p>
          <a:p>
            <a:r>
              <a:rPr lang="en-US" dirty="0"/>
              <a:t>The scatter() function plots one dot for each observation. It needs two arrays of the same length, one for the values of the x-axis, and one for values on the y-axis:</a:t>
            </a:r>
          </a:p>
          <a:p>
            <a:endParaRPr lang="en-US" dirty="0"/>
          </a:p>
          <a:p>
            <a:r>
              <a:rPr lang="en-US" dirty="0" err="1"/>
              <a:t>plt.scatter</a:t>
            </a:r>
            <a:r>
              <a:rPr lang="en-US" dirty="0"/>
              <a:t>()</a:t>
            </a:r>
          </a:p>
          <a:p>
            <a:r>
              <a:rPr lang="en-US" dirty="0" err="1"/>
              <a:t>plt.show</a:t>
            </a:r>
            <a:r>
              <a:rPr lang="en-US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9669710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CB12-75F8-192F-0867-CADEC73D2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two datapoints using scatterplot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F723F-759D-249A-C374-9A9283873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x=</a:t>
            </a:r>
            <a:r>
              <a:rPr lang="en-US" dirty="0" err="1"/>
              <a:t>np.array</a:t>
            </a:r>
            <a:r>
              <a:rPr lang="en-US" dirty="0"/>
              <a:t>([1,2,3,4,5])</a:t>
            </a:r>
          </a:p>
          <a:p>
            <a:r>
              <a:rPr lang="en-US" dirty="0"/>
              <a:t>y=</a:t>
            </a:r>
            <a:r>
              <a:rPr lang="en-US" dirty="0" err="1"/>
              <a:t>np.array</a:t>
            </a:r>
            <a:r>
              <a:rPr lang="en-US" dirty="0"/>
              <a:t>([33,74,105,44,66])</a:t>
            </a:r>
          </a:p>
          <a:p>
            <a:r>
              <a:rPr lang="en-US" dirty="0" err="1"/>
              <a:t>plt.scatter</a:t>
            </a: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x=</a:t>
            </a:r>
            <a:r>
              <a:rPr lang="en-US" dirty="0" err="1"/>
              <a:t>np.array</a:t>
            </a:r>
            <a:r>
              <a:rPr lang="en-US" dirty="0"/>
              <a:t>([1,2,3,4,5])</a:t>
            </a:r>
          </a:p>
          <a:p>
            <a:r>
              <a:rPr lang="en-US" dirty="0"/>
              <a:t>y=</a:t>
            </a:r>
            <a:r>
              <a:rPr lang="en-US" dirty="0" err="1"/>
              <a:t>np.array</a:t>
            </a:r>
            <a:r>
              <a:rPr lang="en-US" dirty="0"/>
              <a:t>([98,45,66,72,104])</a:t>
            </a:r>
          </a:p>
          <a:p>
            <a:r>
              <a:rPr lang="en-US" dirty="0" err="1"/>
              <a:t>plt.scatter</a:t>
            </a: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r>
              <a:rPr lang="en-US" dirty="0" err="1"/>
              <a:t>plt.title</a:t>
            </a:r>
            <a:r>
              <a:rPr lang="en-US" dirty="0"/>
              <a:t>('Comparing two datapoints')</a:t>
            </a:r>
          </a:p>
          <a:p>
            <a:r>
              <a:rPr lang="en-US" dirty="0" err="1"/>
              <a:t>plt.show</a:t>
            </a:r>
            <a:r>
              <a:rPr lang="en-US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042165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Generate a graph for the following equations.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3ADFE38-5059-69FC-4A75-FB9255135632}"/>
                  </a:ext>
                </a:extLst>
              </p:cNvPr>
              <p:cNvSpPr txBox="1"/>
              <p:nvPr/>
            </p:nvSpPr>
            <p:spPr>
              <a:xfrm>
                <a:off x="1395167" y="2908168"/>
                <a:ext cx="212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3ADFE38-5059-69FC-4A75-FB92551356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5167" y="2908168"/>
                <a:ext cx="2120068" cy="276999"/>
              </a:xfrm>
              <a:prstGeom prst="rect">
                <a:avLst/>
              </a:prstGeom>
              <a:blipFill>
                <a:blip r:embed="rId2"/>
                <a:stretch>
                  <a:fillRect l="-2299" t="-4348" r="-2011" b="-239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84D65C9-E20E-2299-D86D-8C61B9C80A5C}"/>
                  </a:ext>
                </a:extLst>
              </p:cNvPr>
              <p:cNvSpPr txBox="1"/>
              <p:nvPr/>
            </p:nvSpPr>
            <p:spPr>
              <a:xfrm>
                <a:off x="1395167" y="3973726"/>
                <a:ext cx="17120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−10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84D65C9-E20E-2299-D86D-8C61B9C80A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5167" y="3973726"/>
                <a:ext cx="1712071" cy="276999"/>
              </a:xfrm>
              <a:prstGeom prst="rect">
                <a:avLst/>
              </a:prstGeom>
              <a:blipFill>
                <a:blip r:embed="rId3"/>
                <a:stretch>
                  <a:fillRect l="-2847" r="-2491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9867081-CD56-2A5C-5D09-9917BA27CEEF}"/>
                  </a:ext>
                </a:extLst>
              </p:cNvPr>
              <p:cNvSpPr txBox="1"/>
              <p:nvPr/>
            </p:nvSpPr>
            <p:spPr>
              <a:xfrm>
                <a:off x="1395167" y="4900784"/>
                <a:ext cx="29361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9867081-CD56-2A5C-5D09-9917BA27CE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5167" y="4900784"/>
                <a:ext cx="2936125" cy="276999"/>
              </a:xfrm>
              <a:prstGeom prst="rect">
                <a:avLst/>
              </a:prstGeom>
              <a:blipFill>
                <a:blip r:embed="rId4"/>
                <a:stretch>
                  <a:fillRect l="-1452" t="-4444" r="-1452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5538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13CC6-1686-FF7B-C49D-AFDF49C1C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95599-20B2-784F-8F0F-39FCEB5C5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Plotting a 2D graph, with x and y axes, is straight forward.</a:t>
            </a:r>
          </a:p>
          <a:p>
            <a:endParaRPr lang="en-US" dirty="0"/>
          </a:p>
          <a:p>
            <a:r>
              <a:rPr lang="en-US" dirty="0"/>
              <a:t>Example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matplotlib.pyplot</a:t>
            </a:r>
            <a:r>
              <a:rPr lang="en-US" dirty="0"/>
              <a:t> as </a:t>
            </a:r>
            <a:r>
              <a:rPr lang="en-US" dirty="0" err="1"/>
              <a:t>plt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x_data</a:t>
            </a:r>
            <a:r>
              <a:rPr lang="en-US" dirty="0"/>
              <a:t> = </a:t>
            </a:r>
            <a:r>
              <a:rPr lang="en-US" dirty="0" err="1"/>
              <a:t>np.array</a:t>
            </a:r>
            <a:r>
              <a:rPr lang="en-US" dirty="0"/>
              <a:t>([1, 2, 3, 4, 5])</a:t>
            </a:r>
          </a:p>
          <a:p>
            <a:pPr marL="0" indent="0">
              <a:buNone/>
            </a:pPr>
            <a:r>
              <a:rPr lang="en-US" dirty="0" err="1"/>
              <a:t>y_data</a:t>
            </a:r>
            <a:r>
              <a:rPr lang="en-US" dirty="0"/>
              <a:t> = </a:t>
            </a:r>
            <a:r>
              <a:rPr lang="en-US" dirty="0" err="1"/>
              <a:t>np.array</a:t>
            </a:r>
            <a:r>
              <a:rPr lang="en-US" dirty="0"/>
              <a:t>([2500, 3500, 2750, 2200, 2600])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plt.plot</a:t>
            </a:r>
            <a:r>
              <a:rPr lang="en-US" dirty="0"/>
              <a:t>(</a:t>
            </a:r>
            <a:r>
              <a:rPr lang="en-US" dirty="0" err="1"/>
              <a:t>x_data</a:t>
            </a:r>
            <a:r>
              <a:rPr lang="en-US" dirty="0"/>
              <a:t>, </a:t>
            </a:r>
            <a:r>
              <a:rPr lang="en-US" dirty="0" err="1"/>
              <a:t>y_data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plt.show</a:t>
            </a:r>
            <a:r>
              <a:rPr lang="en-US" dirty="0"/>
              <a:t>()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0C4A8-F9D1-5F8C-7C71-FC0C1017CC73}"/>
              </a:ext>
            </a:extLst>
          </p:cNvPr>
          <p:cNvSpPr txBox="1"/>
          <p:nvPr/>
        </p:nvSpPr>
        <p:spPr>
          <a:xfrm>
            <a:off x="8201320" y="4449452"/>
            <a:ext cx="3063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Example: calories intake for 5 consecutive days</a:t>
            </a:r>
          </a:p>
        </p:txBody>
      </p:sp>
    </p:spTree>
    <p:extLst>
      <p:ext uri="{BB962C8B-B14F-4D97-AF65-F5344CB8AC3E}">
        <p14:creationId xmlns:p14="http://schemas.microsoft.com/office/powerpoint/2010/main" val="3793012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F658C-1052-0F24-226B-5D91EACE1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38191E0-1C78-4AA5-2CC7-785F252FF5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6952" y="2426691"/>
            <a:ext cx="4838095" cy="3149206"/>
          </a:xfrm>
        </p:spPr>
      </p:pic>
    </p:spTree>
    <p:extLst>
      <p:ext uri="{BB962C8B-B14F-4D97-AF65-F5344CB8AC3E}">
        <p14:creationId xmlns:p14="http://schemas.microsoft.com/office/powerpoint/2010/main" val="1388326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F658C-1052-0F24-226B-5D91EACE1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B8BE0A1-397F-97E6-AB15-A157742259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1080" y="2718921"/>
            <a:ext cx="4838095" cy="3149206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57D96C-22F9-9A2C-2DD0-9CBAEE2EB7ED}"/>
              </a:ext>
            </a:extLst>
          </p:cNvPr>
          <p:cNvSpPr txBox="1"/>
          <p:nvPr/>
        </p:nvSpPr>
        <p:spPr>
          <a:xfrm>
            <a:off x="7022969" y="2865748"/>
            <a:ext cx="41477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graph has several flaws, including: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There is no indication of the variable on x-axis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There is no indication of the variable on y-axis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There is no indication about what this data is about</a:t>
            </a:r>
          </a:p>
          <a:p>
            <a:pPr marL="342900" indent="-342900">
              <a:buAutoNum type="arabicPeriod"/>
            </a:pPr>
            <a:endParaRPr lang="en-US" dirty="0"/>
          </a:p>
          <a:p>
            <a:r>
              <a:rPr lang="en-US" dirty="0"/>
              <a:t>We need to address it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38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43A9F-5B98-CF7C-8438-74F137759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 title, x- and y- labels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685AD-4144-4615-1EBA-E0510697E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can add a title, as well as x- and y- labels to our graph in order to make it easier to interpret and understand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x_data</a:t>
            </a:r>
            <a:r>
              <a:rPr lang="en-US" dirty="0"/>
              <a:t> = </a:t>
            </a:r>
            <a:r>
              <a:rPr lang="en-US" dirty="0" err="1"/>
              <a:t>np.array</a:t>
            </a:r>
            <a:r>
              <a:rPr lang="en-US" dirty="0"/>
              <a:t>([1, 2, 3, 4, 5])</a:t>
            </a:r>
          </a:p>
          <a:p>
            <a:pPr marL="0" indent="0">
              <a:buNone/>
            </a:pPr>
            <a:r>
              <a:rPr lang="en-US" dirty="0" err="1"/>
              <a:t>y_data</a:t>
            </a:r>
            <a:r>
              <a:rPr lang="en-US" dirty="0"/>
              <a:t> = </a:t>
            </a:r>
            <a:r>
              <a:rPr lang="en-US" dirty="0" err="1"/>
              <a:t>np.array</a:t>
            </a:r>
            <a:r>
              <a:rPr lang="en-US" dirty="0"/>
              <a:t>([2500, 3500, 2750, 2200, 2600])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plt.plot</a:t>
            </a:r>
            <a:r>
              <a:rPr lang="en-US" dirty="0"/>
              <a:t>(</a:t>
            </a:r>
            <a:r>
              <a:rPr lang="en-US" dirty="0" err="1"/>
              <a:t>x_data</a:t>
            </a:r>
            <a:r>
              <a:rPr lang="en-US" dirty="0"/>
              <a:t>, </a:t>
            </a:r>
            <a:r>
              <a:rPr lang="en-US" dirty="0" err="1"/>
              <a:t>y_data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plt.xlabel</a:t>
            </a:r>
            <a:r>
              <a:rPr lang="en-US" dirty="0"/>
              <a:t>("day #")</a:t>
            </a:r>
          </a:p>
          <a:p>
            <a:pPr marL="0" indent="0">
              <a:buNone/>
            </a:pPr>
            <a:r>
              <a:rPr lang="en-US" dirty="0" err="1"/>
              <a:t>plt.ylabel</a:t>
            </a:r>
            <a:r>
              <a:rPr lang="en-US" dirty="0"/>
              <a:t>("calories intake")</a:t>
            </a:r>
          </a:p>
          <a:p>
            <a:pPr marL="0" indent="0">
              <a:buNone/>
            </a:pPr>
            <a:r>
              <a:rPr lang="en-US" dirty="0" err="1"/>
              <a:t>plt.title</a:t>
            </a:r>
            <a:r>
              <a:rPr lang="en-US" dirty="0"/>
              <a:t>("Daily intake of calories")</a:t>
            </a:r>
          </a:p>
          <a:p>
            <a:pPr marL="0" indent="0">
              <a:buNone/>
            </a:pPr>
            <a:r>
              <a:rPr lang="en-US" dirty="0" err="1"/>
              <a:t>plt.show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180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91BE5-C172-DB44-0AE6-517DFEA41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AEF5786-3182-C5BA-A8BA-945D57D401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8063" y="2236214"/>
            <a:ext cx="5015873" cy="353015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1CB309A-BB9A-8C01-DE4D-A52A035F2DDF}"/>
              </a:ext>
            </a:extLst>
          </p:cNvPr>
          <p:cNvSpPr txBox="1"/>
          <p:nvPr/>
        </p:nvSpPr>
        <p:spPr>
          <a:xfrm>
            <a:off x="9596487" y="2771480"/>
            <a:ext cx="1253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Better?</a:t>
            </a:r>
          </a:p>
        </p:txBody>
      </p:sp>
    </p:spTree>
    <p:extLst>
      <p:ext uri="{BB962C8B-B14F-4D97-AF65-F5344CB8AC3E}">
        <p14:creationId xmlns:p14="http://schemas.microsoft.com/office/powerpoint/2010/main" val="775258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1D8C2-7A10-C8DE-EA9E-6EE3548BF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 grid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CFCD7-3454-5A48-03A9-511F81B18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the graph was easier to understand after the addition of title and x/y labels, it is difficult to get precise values for x- and y-axes</a:t>
            </a:r>
          </a:p>
          <a:p>
            <a:endParaRPr lang="en-US" dirty="0"/>
          </a:p>
          <a:p>
            <a:pPr lvl="1"/>
            <a:r>
              <a:rPr lang="en-US" dirty="0"/>
              <a:t>We can improve this by adding a grid</a:t>
            </a:r>
          </a:p>
        </p:txBody>
      </p:sp>
    </p:spTree>
    <p:extLst>
      <p:ext uri="{BB962C8B-B14F-4D97-AF65-F5344CB8AC3E}">
        <p14:creationId xmlns:p14="http://schemas.microsoft.com/office/powerpoint/2010/main" val="3128053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5AED79-5F03-ACED-C7D0-6E191396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9FD453-C88D-F121-B924-7FA68D501F2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plt.plot</a:t>
            </a:r>
            <a:r>
              <a:rPr lang="en-US" dirty="0"/>
              <a:t>(</a:t>
            </a:r>
            <a:r>
              <a:rPr lang="en-US" dirty="0" err="1"/>
              <a:t>x_data</a:t>
            </a:r>
            <a:r>
              <a:rPr lang="en-US" dirty="0"/>
              <a:t>, </a:t>
            </a:r>
            <a:r>
              <a:rPr lang="en-US" dirty="0" err="1"/>
              <a:t>y_data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plt.xlabel</a:t>
            </a:r>
            <a:r>
              <a:rPr lang="en-US" dirty="0"/>
              <a:t>("day #")</a:t>
            </a:r>
          </a:p>
          <a:p>
            <a:pPr marL="0" indent="0">
              <a:buNone/>
            </a:pPr>
            <a:r>
              <a:rPr lang="en-US" dirty="0" err="1"/>
              <a:t>plt.ylabel</a:t>
            </a:r>
            <a:r>
              <a:rPr lang="en-US" dirty="0"/>
              <a:t>("calories intake")</a:t>
            </a:r>
          </a:p>
          <a:p>
            <a:pPr marL="0" indent="0">
              <a:buNone/>
            </a:pPr>
            <a:r>
              <a:rPr lang="en-US" dirty="0" err="1"/>
              <a:t>plt.title</a:t>
            </a:r>
            <a:r>
              <a:rPr lang="en-US" dirty="0"/>
              <a:t>("Daily intake of calories")</a:t>
            </a:r>
          </a:p>
          <a:p>
            <a:pPr marL="0" indent="0">
              <a:buNone/>
            </a:pPr>
            <a:r>
              <a:rPr lang="en-US" dirty="0" err="1"/>
              <a:t>plt.grid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 err="1"/>
              <a:t>plt.show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3262455-8D38-B84B-C3C9-BEAFB12E4EC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55063" y="2236214"/>
            <a:ext cx="5015873" cy="3530159"/>
          </a:xfrm>
        </p:spPr>
      </p:pic>
    </p:spTree>
    <p:extLst>
      <p:ext uri="{BB962C8B-B14F-4D97-AF65-F5344CB8AC3E}">
        <p14:creationId xmlns:p14="http://schemas.microsoft.com/office/powerpoint/2010/main" val="2751140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1493</Words>
  <Application>Microsoft Office PowerPoint</Application>
  <PresentationFormat>Widescreen</PresentationFormat>
  <Paragraphs>195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Times New Roman</vt:lpstr>
      <vt:lpstr>Office Theme</vt:lpstr>
      <vt:lpstr>Course Title: Artificial Intelligence  (Machine Learning &amp; Deep Learning)  MATPLOTLIB LIBRARY  </vt:lpstr>
      <vt:lpstr>Introduction</vt:lpstr>
      <vt:lpstr>Basics</vt:lpstr>
      <vt:lpstr>PowerPoint Presentation</vt:lpstr>
      <vt:lpstr>PowerPoint Presentation</vt:lpstr>
      <vt:lpstr>Adding a title, x- and y- labels</vt:lpstr>
      <vt:lpstr>PowerPoint Presentation</vt:lpstr>
      <vt:lpstr>Adding a grid</vt:lpstr>
      <vt:lpstr>PowerPoint Presentation</vt:lpstr>
      <vt:lpstr>Creating aesthetically better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Plot with multiple data:</vt:lpstr>
      <vt:lpstr>Subplots</vt:lpstr>
      <vt:lpstr>PowerPoint Presentation</vt:lpstr>
      <vt:lpstr>PowerPoint Presentation</vt:lpstr>
      <vt:lpstr>PowerPoint Presentation</vt:lpstr>
      <vt:lpstr>Saving figures onto your drive</vt:lpstr>
      <vt:lpstr>Bar charts using Matplotlib</vt:lpstr>
      <vt:lpstr>Scatter Plots using Matplotlib</vt:lpstr>
      <vt:lpstr>Comparing two datapoints using scatterplot</vt:lpstr>
      <vt:lpstr>Activities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While loops</dc:title>
  <dc:creator>Zafi Syed</dc:creator>
  <cp:lastModifiedBy>Ahrar Bin Aslam</cp:lastModifiedBy>
  <cp:revision>48</cp:revision>
  <dcterms:created xsi:type="dcterms:W3CDTF">2023-02-27T15:11:34Z</dcterms:created>
  <dcterms:modified xsi:type="dcterms:W3CDTF">2024-05-17T18:41:19Z</dcterms:modified>
</cp:coreProperties>
</file>