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8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488AF-923C-36E0-EB59-9E3E681A0F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343DC4-A6C8-BC86-78FA-83FB1735B5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3A062-97E1-76F7-D2B2-75647998D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EC7B-58E4-4B06-862C-C92A7E435FA5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9232AA-FA8A-AD29-A847-C3B9D1EAA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8675C-1C80-DC71-1519-1DA0BA027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32044-7C24-48E0-A096-A5A5F6103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06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E0B56-5BE8-C7C9-03E6-9907191D6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AE0F87-1ADF-9352-F047-9179E5BEE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8644BF-5250-E348-D7DB-2FAF93175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EC7B-58E4-4B06-862C-C92A7E435FA5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E88321-6AF7-D13D-FBF3-5C90CF9EC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6D3BEE-0F24-D82B-1EC9-96F1ECCD0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32044-7C24-48E0-A096-A5A5F6103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364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9F327A-EBF6-B46B-2DF4-D0BED81268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52D2E9-1A5C-E640-FA70-00D61A037D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D19DC-AAA3-13F4-40E5-123742356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EC7B-58E4-4B06-862C-C92A7E435FA5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10784-0B76-0854-77BB-F02BCACAB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412F24-771E-80E4-06D8-351FB0019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32044-7C24-48E0-A096-A5A5F6103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725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6FD8E-ECC6-26AA-E5FA-0CB331890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ADB39-AE18-D457-DE13-A5EC2DCEF3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47EF2B-66CC-C643-D374-0F4657FF4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EC7B-58E4-4B06-862C-C92A7E435FA5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291571-A419-8304-F4AB-27BE94BCA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31681-8AF8-A93F-3AC9-D293F2CB2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32044-7C24-48E0-A096-A5A5F6103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103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1AF65-04BF-04D0-D363-FC8317C1D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ADE202-30CA-DA8A-2498-5DDCC89F7C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567AAD-9188-942E-F51B-7C60A3DCA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EC7B-58E4-4B06-862C-C92A7E435FA5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872347-18FA-95D9-0947-554F36624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9301DF-CA2F-C1E7-DAE8-D9CA3A452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32044-7C24-48E0-A096-A5A5F6103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737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62B87-343E-A12C-A0AD-C1A027205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CE8747-712C-F262-C079-D2AAEB237B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0D825D-FA4E-62F9-BB87-715FE73069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0606D8-6D03-FB3B-7AB2-A42A89766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EC7B-58E4-4B06-862C-C92A7E435FA5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1490FA-8A05-275F-3C91-F4DECA426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347C59-B294-A2A2-9451-04D6160D5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32044-7C24-48E0-A096-A5A5F6103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687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059E4-611E-2091-64A1-804BC1069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F106CA-F796-478D-5457-7F4B728467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4FE306-312E-D027-46A6-B3D64F5F22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EE483F-F8CE-DE5C-E43C-EF4DA8222B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ECAFED-CC60-4A7A-C573-DCBF58AF4C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FC9CF5-5346-9AFC-BAF9-DCD6B3CCF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EC7B-58E4-4B06-862C-C92A7E435FA5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A19C92-0A08-6638-1DCA-B4240F35D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98C870-82CB-3849-1722-AFC939549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32044-7C24-48E0-A096-A5A5F6103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866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61D01-A071-E3E2-12EA-FD9BFEC2B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2BC5E0-7E6D-53AC-FF75-567BE71A8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EC7B-58E4-4B06-862C-C92A7E435FA5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C3AC4E-867A-0ECD-105D-BFB84E1E6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6048C8-EC6B-1C90-7396-A3BC61FF9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32044-7C24-48E0-A096-A5A5F6103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315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569FDE-6B97-D0A2-E631-77FF30557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EC7B-58E4-4B06-862C-C92A7E435FA5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9E657A-1643-C806-85B2-F0FE85BC7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D8E012-A93F-34A6-E06F-FCECE42E7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32044-7C24-48E0-A096-A5A5F6103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27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910B9-5E8E-7FD9-E351-6CC56B653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9C922B-2A91-7F21-AE96-31F6A5E80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A7C8CC-D225-381C-E9BE-6E506EEAD2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A12B63-610E-5E71-EE59-8EDCAF694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EC7B-58E4-4B06-862C-C92A7E435FA5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9108F6-CE21-D255-480D-DBC0E4AED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94B97C-A96B-18D1-645A-B880A370E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32044-7C24-48E0-A096-A5A5F6103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624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58BC2-72F3-34E8-C7D4-17A4C1607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C7AB63-7ED2-127A-2FE0-F65A3C287D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4521FB-23F0-618D-7538-D9A666F9FA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385956-F2E5-3604-95BE-EDC71F96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EC7B-58E4-4B06-862C-C92A7E435FA5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CAEE00-0416-0FE2-D4F1-B50E19DC9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02E8C3-2E47-F3A8-E94D-513F34B80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32044-7C24-48E0-A096-A5A5F6103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661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5793BE-3D4E-3229-2A8B-3E34583DE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8613C0-FD90-6FE2-7999-9FB49A89E1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1EFE6D-1756-D9E1-6C72-8FC797F7CE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8EC7B-58E4-4B06-862C-C92A7E435FA5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8BE6A8-A5BB-B272-A1CC-77D32C901B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4F3EDB-21AE-FE08-D3DA-588AE58EE4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32044-7C24-48E0-A096-A5A5F6103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5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6284" y="1989452"/>
            <a:ext cx="10492509" cy="327890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 Title: Artificial Intelligence 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(Machine Learning &amp; Deep Learning)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DESCRIPTIVE STATISTICS</a:t>
            </a:r>
            <a:br>
              <a:rPr lang="en-US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(LECTURE 5)</a:t>
            </a:r>
            <a:b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48398" y="4360717"/>
            <a:ext cx="101145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Engr. Ahrar Bin Aslam</a:t>
            </a:r>
          </a:p>
          <a:p>
            <a:pPr algn="ctr"/>
            <a:r>
              <a:rPr lang="en-US" sz="3000">
                <a:latin typeface="Times New Roman" panose="02020603050405020304" pitchFamily="18" charset="0"/>
                <a:cs typeface="Times New Roman" panose="02020603050405020304" pitchFamily="18" charset="0"/>
              </a:rPr>
              <a:t>ahrar.aslam@admin.muet.edu.pk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6053" y="-83127"/>
            <a:ext cx="1938821" cy="193882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9749459-E521-F4E0-598C-70E08EDC0CC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7" y="-83127"/>
            <a:ext cx="2072579" cy="207257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4AF5089-A159-84B6-B970-B06F4A09312F}"/>
              </a:ext>
            </a:extLst>
          </p:cNvPr>
          <p:cNvSpPr txBox="1"/>
          <p:nvPr/>
        </p:nvSpPr>
        <p:spPr>
          <a:xfrm>
            <a:off x="2928187" y="5742983"/>
            <a:ext cx="715494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rgbClr val="217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Telecommunication Engineering</a:t>
            </a:r>
          </a:p>
          <a:p>
            <a:pPr algn="ctr"/>
            <a:r>
              <a:rPr lang="en-US" sz="2400" dirty="0">
                <a:solidFill>
                  <a:srgbClr val="217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Mehran University of Engineering and Technology</a:t>
            </a:r>
          </a:p>
        </p:txBody>
      </p:sp>
    </p:spTree>
    <p:extLst>
      <p:ext uri="{BB962C8B-B14F-4D97-AF65-F5344CB8AC3E}">
        <p14:creationId xmlns:p14="http://schemas.microsoft.com/office/powerpoint/2010/main" val="2437589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4823" y="887273"/>
            <a:ext cx="8369921" cy="5083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8085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685800"/>
            <a:ext cx="10833533" cy="5308600"/>
          </a:xfrm>
        </p:spPr>
        <p:txBody>
          <a:bodyPr>
            <a:noAutofit/>
          </a:bodyPr>
          <a:lstStyle/>
          <a:p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binomial probability distribution, the number of ‘Success’ in a sequence of n experiments, where each time a question is asked for yes-no, then the outcome is represented either with success/yes/true/one (probability p) or failure/no/false/zero (probability q = 1 − p). </a:t>
            </a:r>
          </a:p>
          <a:p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single success/failure test is also called a Bernoulli trial or Bernoulli experiment, and a series of outcomes is called a Bernoulli process. </a:t>
            </a:r>
          </a:p>
          <a:p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n = 1, i.e. a single experiment, the binomial distribution is a Bernoulli distribution.</a:t>
            </a:r>
          </a:p>
        </p:txBody>
      </p:sp>
    </p:spTree>
    <p:extLst>
      <p:ext uri="{BB962C8B-B14F-4D97-AF65-F5344CB8AC3E}">
        <p14:creationId xmlns:p14="http://schemas.microsoft.com/office/powerpoint/2010/main" val="4262065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653" y="1073726"/>
            <a:ext cx="1102995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5589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236" y="517236"/>
            <a:ext cx="11065164" cy="5726546"/>
          </a:xfrm>
        </p:spPr>
        <p:txBody>
          <a:bodyPr>
            <a:normAutofit/>
          </a:bodyPr>
          <a:lstStyle/>
          <a:p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Continuous probability distributions</a:t>
            </a:r>
          </a:p>
          <a:p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 continuous probability distribution is the probability distribution of a continuous variable. </a:t>
            </a:r>
          </a:p>
          <a:p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continuous variable can have any value between its lowest and highest values. Therefore, continuous probability distributions include every number in the variable’s range.</a:t>
            </a:r>
          </a:p>
          <a:p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probability that a continuous variable will have any specific value is so infinitesimally small that it’s considered to have a probability of zero. However, the probability that a value will fall within a certain interval of values within its range is greater than zero.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0223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764" y="517236"/>
            <a:ext cx="11342254" cy="5430982"/>
          </a:xfrm>
        </p:spPr>
        <p:txBody>
          <a:bodyPr>
            <a:normAutofit/>
          </a:bodyPr>
          <a:lstStyle/>
          <a:p>
            <a:r>
              <a:rPr lang="en-US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Probability Density Function (PDF):</a:t>
            </a:r>
          </a:p>
          <a:p>
            <a:pPr marL="0" indent="0">
              <a:buNone/>
            </a:pPr>
            <a:endParaRPr lang="en-US" sz="27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 probability density function (PDF) is a mathematical function that describes a continuous probability distribution. It provides the probability density of each value of a variable, which can be greater than one.</a:t>
            </a:r>
          </a:p>
          <a:p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probability density function can be represented as an equation or as a graph.</a:t>
            </a:r>
          </a:p>
          <a:p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graph form, a probability density function is a curve. You can determine the probability that a value will fall within a certain interval by calculating the area under the curve within that interval.</a:t>
            </a:r>
          </a:p>
          <a:p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 cumulative distribution function is another type of function that describes a continuous as well as discrete probability distribution.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7874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685800"/>
            <a:ext cx="10815061" cy="3615267"/>
          </a:xfrm>
        </p:spPr>
        <p:txBody>
          <a:bodyPr/>
          <a:lstStyle/>
          <a:p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probability density function of the normal distribution is given by the formula: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2561" y="3114661"/>
            <a:ext cx="7926676" cy="2372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426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62125" y="2596356"/>
            <a:ext cx="8667750" cy="280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894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685801"/>
            <a:ext cx="11018261" cy="2546926"/>
          </a:xfrm>
        </p:spPr>
        <p:txBody>
          <a:bodyPr>
            <a:normAutofit/>
          </a:bodyPr>
          <a:lstStyle/>
          <a:p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a probability distribution?</a:t>
            </a:r>
          </a:p>
          <a:p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probability distribution is a mathematical function that describes the probability of different possible values of a variable. Probability distributions are often depicted using graphs or probability tables.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5529" y="3153640"/>
            <a:ext cx="7952323" cy="2748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258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418" y="498764"/>
            <a:ext cx="10612582" cy="5883563"/>
          </a:xfrm>
        </p:spPr>
        <p:txBody>
          <a:bodyPr>
            <a:normAutofit/>
          </a:bodyPr>
          <a:lstStyle/>
          <a:p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number of times a value occurs in a sample is determined by its </a:t>
            </a:r>
            <a:r>
              <a:rPr lang="en-US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probability 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occurrence. Probability is a number between 0 and 1 that says how likely something is to occur:</a:t>
            </a:r>
          </a:p>
          <a:p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means it’s impossible.</a:t>
            </a:r>
          </a:p>
          <a:p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means it’s certain.</a:t>
            </a:r>
          </a:p>
          <a:p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higher the probability of a value, the higher its frequency in a sample.</a:t>
            </a:r>
          </a:p>
          <a:p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specifically, the probability of a value is its relative frequency in an infinitely large sample.</a:t>
            </a:r>
          </a:p>
        </p:txBody>
      </p:sp>
    </p:spTree>
    <p:extLst>
      <p:ext uri="{BB962C8B-B14F-4D97-AF65-F5344CB8AC3E}">
        <p14:creationId xmlns:p14="http://schemas.microsoft.com/office/powerpoint/2010/main" val="4240496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10501024" cy="4994564"/>
          </a:xfrm>
        </p:spPr>
        <p:txBody>
          <a:bodyPr/>
          <a:lstStyle/>
          <a:p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Infinitely large samples are impossible in real life, so probability distributions are theoretical. They’re idealized versions of frequency distributions that aim to describe the population the sample was drawn from.</a:t>
            </a:r>
          </a:p>
          <a:p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Probability distributions are used to describe the populations of real-life variables, like coin tosses.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831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28150" y="1825625"/>
            <a:ext cx="513569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251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90900" y="2286794"/>
            <a:ext cx="54102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776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709" y="572655"/>
            <a:ext cx="11185236" cy="5477163"/>
          </a:xfrm>
        </p:spPr>
        <p:txBody>
          <a:bodyPr>
            <a:noAutofit/>
          </a:bodyPr>
          <a:lstStyle/>
          <a:p>
            <a:r>
              <a:rPr lang="en-US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are two types of probability distributions:</a:t>
            </a:r>
          </a:p>
          <a:p>
            <a:r>
              <a:rPr lang="en-US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Discrete Probability Distributions</a:t>
            </a:r>
          </a:p>
          <a:p>
            <a:r>
              <a:rPr lang="en-US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Continuous Probability Distributions</a:t>
            </a:r>
          </a:p>
          <a:p>
            <a:r>
              <a:rPr lang="en-US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Discrete probability distributions</a:t>
            </a:r>
          </a:p>
          <a:p>
            <a:r>
              <a:rPr lang="en-US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 discrete probability distribution is a probability distribution of a categorical or discrete variable.</a:t>
            </a:r>
          </a:p>
          <a:p>
            <a:r>
              <a:rPr lang="en-US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Discrete probability distributions only include the probabilities of values that are possible. In other words, a discrete probability distribution doesn’t include any values with a probability of zero. For example, a probability distribution of dice rolls doesn’t include 2.5 since it’s not a possible outcome of dice rolls.</a:t>
            </a:r>
          </a:p>
          <a:p>
            <a:r>
              <a:rPr lang="en-US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probability of all possible values in a discrete probability distribution add up to one. It’s certain (i.e., a probability of one) that an observation will have one of the possible values.</a:t>
            </a:r>
          </a:p>
        </p:txBody>
      </p:sp>
    </p:spTree>
    <p:extLst>
      <p:ext uri="{BB962C8B-B14F-4D97-AF65-F5344CB8AC3E}">
        <p14:creationId xmlns:p14="http://schemas.microsoft.com/office/powerpoint/2010/main" val="3674946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685800"/>
            <a:ext cx="11018262" cy="2833255"/>
          </a:xfrm>
        </p:spPr>
        <p:txBody>
          <a:bodyPr>
            <a:normAutofit fontScale="92500" lnSpcReduction="10000"/>
          </a:bodyPr>
          <a:lstStyle/>
          <a:p>
            <a:r>
              <a:rPr lang="en-US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Probability tables</a:t>
            </a:r>
          </a:p>
          <a:p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 </a:t>
            </a:r>
            <a:r>
              <a:rPr lang="en-US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probability table 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 discrete probability distribution of a categorical variable. Probability tables can also represent a discrete variable with only a few possible values or a continuous variable that’s been grouped into class intervals. A probability table is composed of two columns: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values or class intervals.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 probabilities.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7712" y="3588326"/>
            <a:ext cx="5486834" cy="3049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272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0393" y="768927"/>
            <a:ext cx="10519497" cy="3992996"/>
          </a:xfrm>
        </p:spPr>
        <p:txBody>
          <a:bodyPr>
            <a:normAutofit/>
          </a:bodyPr>
          <a:lstStyle/>
          <a:p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Probability Mass Function (PMF):</a:t>
            </a:r>
          </a:p>
          <a:p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probability mass function gives the probability that a discrete random variable will be exactly equal to a specific value. The probability mass function is only used for discrete random variables.  the probability mass function assigns a particular probability to every possible value of a discrete random variable.</a:t>
            </a:r>
          </a:p>
          <a:p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PMF Formula: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4072" y="4318577"/>
            <a:ext cx="5802503" cy="1620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093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786</Words>
  <Application>Microsoft Office PowerPoint</Application>
  <PresentationFormat>Widescreen</PresentationFormat>
  <Paragraphs>42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 Theme</vt:lpstr>
      <vt:lpstr>Course Title: Artificial Intelligence  (Machine Learning &amp; Deep Learning)  DESCRIPTIVE STATISTICS (LECTURE 5)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COURSE: ARTIFICIAL INTELLIGENCE PREPARED BY: AHRAR BIN ASLAM</dc:title>
  <dc:creator>this pc</dc:creator>
  <cp:lastModifiedBy>Ahrar Bin Aslam</cp:lastModifiedBy>
  <cp:revision>15</cp:revision>
  <dcterms:created xsi:type="dcterms:W3CDTF">2023-06-09T02:53:53Z</dcterms:created>
  <dcterms:modified xsi:type="dcterms:W3CDTF">2024-08-22T04:45:49Z</dcterms:modified>
</cp:coreProperties>
</file>