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8" r:id="rId1"/>
  </p:sldMasterIdLst>
  <p:sldIdLst>
    <p:sldId id="285"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6" r:id="rId27"/>
    <p:sldId id="281" r:id="rId2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1" d="100"/>
          <a:sy n="81" d="100"/>
        </p:scale>
        <p:origin x="754" y="77"/>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D488AF-923C-36E0-EB59-9E3E681A0F3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44343DC4-A6C8-BC86-78FA-83FB1735B51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1DD3A062-97E1-76F7-D2B2-75647998D461}"/>
              </a:ext>
            </a:extLst>
          </p:cNvPr>
          <p:cNvSpPr>
            <a:spLocks noGrp="1"/>
          </p:cNvSpPr>
          <p:nvPr>
            <p:ph type="dt" sz="half" idx="10"/>
          </p:nvPr>
        </p:nvSpPr>
        <p:spPr/>
        <p:txBody>
          <a:bodyPr/>
          <a:lstStyle/>
          <a:p>
            <a:fld id="{B05E9CF4-B49F-45C2-B043-9C19F9D55422}" type="datetimeFigureOut">
              <a:rPr lang="en-US" smtClean="0"/>
              <a:t>8/22/2024</a:t>
            </a:fld>
            <a:endParaRPr lang="en-US"/>
          </a:p>
        </p:txBody>
      </p:sp>
      <p:sp>
        <p:nvSpPr>
          <p:cNvPr id="5" name="Footer Placeholder 4">
            <a:extLst>
              <a:ext uri="{FF2B5EF4-FFF2-40B4-BE49-F238E27FC236}">
                <a16:creationId xmlns:a16="http://schemas.microsoft.com/office/drawing/2014/main" id="{8D9232AA-FA8A-AD29-A847-C3B9D1EAAE7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108675C-1C80-DC71-1519-1DA0BA027F9A}"/>
              </a:ext>
            </a:extLst>
          </p:cNvPr>
          <p:cNvSpPr>
            <a:spLocks noGrp="1"/>
          </p:cNvSpPr>
          <p:nvPr>
            <p:ph type="sldNum" sz="quarter" idx="12"/>
          </p:nvPr>
        </p:nvSpPr>
        <p:spPr/>
        <p:txBody>
          <a:bodyPr/>
          <a:lstStyle/>
          <a:p>
            <a:fld id="{AFFCBAE0-642D-463F-95DC-669F18762864}" type="slidenum">
              <a:rPr lang="en-US" smtClean="0"/>
              <a:t>‹#›</a:t>
            </a:fld>
            <a:endParaRPr lang="en-US"/>
          </a:p>
        </p:txBody>
      </p:sp>
    </p:spTree>
    <p:extLst>
      <p:ext uri="{BB962C8B-B14F-4D97-AF65-F5344CB8AC3E}">
        <p14:creationId xmlns:p14="http://schemas.microsoft.com/office/powerpoint/2010/main" val="8570717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8E0B56-5BE8-C7C9-03E6-9907191D6DED}"/>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1AE0F87-1ADF-9352-F047-9179E5BEE63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78644BF-5250-E348-D7DB-2FAF93175F87}"/>
              </a:ext>
            </a:extLst>
          </p:cNvPr>
          <p:cNvSpPr>
            <a:spLocks noGrp="1"/>
          </p:cNvSpPr>
          <p:nvPr>
            <p:ph type="dt" sz="half" idx="10"/>
          </p:nvPr>
        </p:nvSpPr>
        <p:spPr/>
        <p:txBody>
          <a:bodyPr/>
          <a:lstStyle/>
          <a:p>
            <a:fld id="{B05E9CF4-B49F-45C2-B043-9C19F9D55422}" type="datetimeFigureOut">
              <a:rPr lang="en-US" smtClean="0"/>
              <a:t>8/22/2024</a:t>
            </a:fld>
            <a:endParaRPr lang="en-US"/>
          </a:p>
        </p:txBody>
      </p:sp>
      <p:sp>
        <p:nvSpPr>
          <p:cNvPr id="5" name="Footer Placeholder 4">
            <a:extLst>
              <a:ext uri="{FF2B5EF4-FFF2-40B4-BE49-F238E27FC236}">
                <a16:creationId xmlns:a16="http://schemas.microsoft.com/office/drawing/2014/main" id="{E2E88321-6AF7-D13D-FBF3-5C90CF9EC5B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E6D3BEE-0F24-D82B-1EC9-96F1ECCD018D}"/>
              </a:ext>
            </a:extLst>
          </p:cNvPr>
          <p:cNvSpPr>
            <a:spLocks noGrp="1"/>
          </p:cNvSpPr>
          <p:nvPr>
            <p:ph type="sldNum" sz="quarter" idx="12"/>
          </p:nvPr>
        </p:nvSpPr>
        <p:spPr/>
        <p:txBody>
          <a:bodyPr/>
          <a:lstStyle/>
          <a:p>
            <a:fld id="{AFFCBAE0-642D-463F-95DC-669F18762864}" type="slidenum">
              <a:rPr lang="en-US" smtClean="0"/>
              <a:t>‹#›</a:t>
            </a:fld>
            <a:endParaRPr lang="en-US"/>
          </a:p>
        </p:txBody>
      </p:sp>
    </p:spTree>
    <p:extLst>
      <p:ext uri="{BB962C8B-B14F-4D97-AF65-F5344CB8AC3E}">
        <p14:creationId xmlns:p14="http://schemas.microsoft.com/office/powerpoint/2010/main" val="10695485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79F327A-EBF6-B46B-2DF4-D0BED81268A9}"/>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D952D2E9-1A5C-E640-FA70-00D61A037DF9}"/>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ECD19DC-AAA3-13F4-40E5-123742356B2B}"/>
              </a:ext>
            </a:extLst>
          </p:cNvPr>
          <p:cNvSpPr>
            <a:spLocks noGrp="1"/>
          </p:cNvSpPr>
          <p:nvPr>
            <p:ph type="dt" sz="half" idx="10"/>
          </p:nvPr>
        </p:nvSpPr>
        <p:spPr/>
        <p:txBody>
          <a:bodyPr/>
          <a:lstStyle/>
          <a:p>
            <a:fld id="{B05E9CF4-B49F-45C2-B043-9C19F9D55422}" type="datetimeFigureOut">
              <a:rPr lang="en-US" smtClean="0"/>
              <a:t>8/22/2024</a:t>
            </a:fld>
            <a:endParaRPr lang="en-US"/>
          </a:p>
        </p:txBody>
      </p:sp>
      <p:sp>
        <p:nvSpPr>
          <p:cNvPr id="5" name="Footer Placeholder 4">
            <a:extLst>
              <a:ext uri="{FF2B5EF4-FFF2-40B4-BE49-F238E27FC236}">
                <a16:creationId xmlns:a16="http://schemas.microsoft.com/office/drawing/2014/main" id="{EC810784-0B76-0854-77BB-F02BCACAB38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C412F24-771E-80E4-06D8-351FB0019E91}"/>
              </a:ext>
            </a:extLst>
          </p:cNvPr>
          <p:cNvSpPr>
            <a:spLocks noGrp="1"/>
          </p:cNvSpPr>
          <p:nvPr>
            <p:ph type="sldNum" sz="quarter" idx="12"/>
          </p:nvPr>
        </p:nvSpPr>
        <p:spPr/>
        <p:txBody>
          <a:bodyPr/>
          <a:lstStyle/>
          <a:p>
            <a:fld id="{AFFCBAE0-642D-463F-95DC-669F18762864}" type="slidenum">
              <a:rPr lang="en-US" smtClean="0"/>
              <a:t>‹#›</a:t>
            </a:fld>
            <a:endParaRPr lang="en-US"/>
          </a:p>
        </p:txBody>
      </p:sp>
    </p:spTree>
    <p:extLst>
      <p:ext uri="{BB962C8B-B14F-4D97-AF65-F5344CB8AC3E}">
        <p14:creationId xmlns:p14="http://schemas.microsoft.com/office/powerpoint/2010/main" val="37116612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56FD8E-ECC6-26AA-E5FA-0CB3318902A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14ADB39-AE18-D457-DE13-A5EC2DCEF35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F47EF2B-66CC-C643-D374-0F4657FF4F98}"/>
              </a:ext>
            </a:extLst>
          </p:cNvPr>
          <p:cNvSpPr>
            <a:spLocks noGrp="1"/>
          </p:cNvSpPr>
          <p:nvPr>
            <p:ph type="dt" sz="half" idx="10"/>
          </p:nvPr>
        </p:nvSpPr>
        <p:spPr/>
        <p:txBody>
          <a:bodyPr/>
          <a:lstStyle/>
          <a:p>
            <a:fld id="{B05E9CF4-B49F-45C2-B043-9C19F9D55422}" type="datetimeFigureOut">
              <a:rPr lang="en-US" smtClean="0"/>
              <a:t>8/22/2024</a:t>
            </a:fld>
            <a:endParaRPr lang="en-US"/>
          </a:p>
        </p:txBody>
      </p:sp>
      <p:sp>
        <p:nvSpPr>
          <p:cNvPr id="5" name="Footer Placeholder 4">
            <a:extLst>
              <a:ext uri="{FF2B5EF4-FFF2-40B4-BE49-F238E27FC236}">
                <a16:creationId xmlns:a16="http://schemas.microsoft.com/office/drawing/2014/main" id="{EE291571-A419-8304-F4AB-27BE94BCACA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1131681-8AF8-A93F-3AC9-D293F2CB222F}"/>
              </a:ext>
            </a:extLst>
          </p:cNvPr>
          <p:cNvSpPr>
            <a:spLocks noGrp="1"/>
          </p:cNvSpPr>
          <p:nvPr>
            <p:ph type="sldNum" sz="quarter" idx="12"/>
          </p:nvPr>
        </p:nvSpPr>
        <p:spPr/>
        <p:txBody>
          <a:bodyPr/>
          <a:lstStyle/>
          <a:p>
            <a:fld id="{AFFCBAE0-642D-463F-95DC-669F18762864}" type="slidenum">
              <a:rPr lang="en-US" smtClean="0"/>
              <a:t>‹#›</a:t>
            </a:fld>
            <a:endParaRPr lang="en-US"/>
          </a:p>
        </p:txBody>
      </p:sp>
    </p:spTree>
    <p:extLst>
      <p:ext uri="{BB962C8B-B14F-4D97-AF65-F5344CB8AC3E}">
        <p14:creationId xmlns:p14="http://schemas.microsoft.com/office/powerpoint/2010/main" val="42007610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D1AF65-04BF-04D0-D363-FC8317C1DBB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61ADE202-30CA-DA8A-2498-5DDCC89F7CB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49567AAD-9188-942E-F51B-7C60A3DCAC83}"/>
              </a:ext>
            </a:extLst>
          </p:cNvPr>
          <p:cNvSpPr>
            <a:spLocks noGrp="1"/>
          </p:cNvSpPr>
          <p:nvPr>
            <p:ph type="dt" sz="half" idx="10"/>
          </p:nvPr>
        </p:nvSpPr>
        <p:spPr/>
        <p:txBody>
          <a:bodyPr/>
          <a:lstStyle/>
          <a:p>
            <a:fld id="{B05E9CF4-B49F-45C2-B043-9C19F9D55422}" type="datetimeFigureOut">
              <a:rPr lang="en-US" smtClean="0"/>
              <a:t>8/22/2024</a:t>
            </a:fld>
            <a:endParaRPr lang="en-US"/>
          </a:p>
        </p:txBody>
      </p:sp>
      <p:sp>
        <p:nvSpPr>
          <p:cNvPr id="5" name="Footer Placeholder 4">
            <a:extLst>
              <a:ext uri="{FF2B5EF4-FFF2-40B4-BE49-F238E27FC236}">
                <a16:creationId xmlns:a16="http://schemas.microsoft.com/office/drawing/2014/main" id="{55872347-18FA-95D9-0947-554F3662481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79301DF-CA2F-C1E7-DAE8-D9CA3A452F8C}"/>
              </a:ext>
            </a:extLst>
          </p:cNvPr>
          <p:cNvSpPr>
            <a:spLocks noGrp="1"/>
          </p:cNvSpPr>
          <p:nvPr>
            <p:ph type="sldNum" sz="quarter" idx="12"/>
          </p:nvPr>
        </p:nvSpPr>
        <p:spPr/>
        <p:txBody>
          <a:bodyPr/>
          <a:lstStyle/>
          <a:p>
            <a:fld id="{AFFCBAE0-642D-463F-95DC-669F18762864}" type="slidenum">
              <a:rPr lang="en-US" smtClean="0"/>
              <a:t>‹#›</a:t>
            </a:fld>
            <a:endParaRPr lang="en-US"/>
          </a:p>
        </p:txBody>
      </p:sp>
    </p:spTree>
    <p:extLst>
      <p:ext uri="{BB962C8B-B14F-4D97-AF65-F5344CB8AC3E}">
        <p14:creationId xmlns:p14="http://schemas.microsoft.com/office/powerpoint/2010/main" val="15538398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C62B87-343E-A12C-A0AD-C1A0272050A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ECE8747-712C-F262-C079-D2AAEB237B09}"/>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6E0D825D-FA4E-62F9-BB87-715FE73069B9}"/>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C90606D8-6D03-FB3B-7AB2-A42A89766F43}"/>
              </a:ext>
            </a:extLst>
          </p:cNvPr>
          <p:cNvSpPr>
            <a:spLocks noGrp="1"/>
          </p:cNvSpPr>
          <p:nvPr>
            <p:ph type="dt" sz="half" idx="10"/>
          </p:nvPr>
        </p:nvSpPr>
        <p:spPr/>
        <p:txBody>
          <a:bodyPr/>
          <a:lstStyle/>
          <a:p>
            <a:fld id="{B05E9CF4-B49F-45C2-B043-9C19F9D55422}" type="datetimeFigureOut">
              <a:rPr lang="en-US" smtClean="0"/>
              <a:t>8/22/2024</a:t>
            </a:fld>
            <a:endParaRPr lang="en-US"/>
          </a:p>
        </p:txBody>
      </p:sp>
      <p:sp>
        <p:nvSpPr>
          <p:cNvPr id="6" name="Footer Placeholder 5">
            <a:extLst>
              <a:ext uri="{FF2B5EF4-FFF2-40B4-BE49-F238E27FC236}">
                <a16:creationId xmlns:a16="http://schemas.microsoft.com/office/drawing/2014/main" id="{861490FA-8A05-275F-3C91-F4DECA426FD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5347C59-B294-A2A2-9451-04D6160D52BE}"/>
              </a:ext>
            </a:extLst>
          </p:cNvPr>
          <p:cNvSpPr>
            <a:spLocks noGrp="1"/>
          </p:cNvSpPr>
          <p:nvPr>
            <p:ph type="sldNum" sz="quarter" idx="12"/>
          </p:nvPr>
        </p:nvSpPr>
        <p:spPr/>
        <p:txBody>
          <a:bodyPr/>
          <a:lstStyle/>
          <a:p>
            <a:fld id="{AFFCBAE0-642D-463F-95DC-669F18762864}" type="slidenum">
              <a:rPr lang="en-US" smtClean="0"/>
              <a:t>‹#›</a:t>
            </a:fld>
            <a:endParaRPr lang="en-US"/>
          </a:p>
        </p:txBody>
      </p:sp>
    </p:spTree>
    <p:extLst>
      <p:ext uri="{BB962C8B-B14F-4D97-AF65-F5344CB8AC3E}">
        <p14:creationId xmlns:p14="http://schemas.microsoft.com/office/powerpoint/2010/main" val="10514113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B059E4-611E-2091-64A1-804BC1069CAD}"/>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04F106CA-F796-478D-5457-7F4B728467B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384FE306-312E-D027-46A6-B3D64F5F221B}"/>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68EE483F-F8CE-DE5C-E43C-EF4DA8222BF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D8ECAFED-CC60-4A7A-C573-DCBF58AF4CD8}"/>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B0FC9CF5-5346-9AFC-BAF9-DCD6B3CCF377}"/>
              </a:ext>
            </a:extLst>
          </p:cNvPr>
          <p:cNvSpPr>
            <a:spLocks noGrp="1"/>
          </p:cNvSpPr>
          <p:nvPr>
            <p:ph type="dt" sz="half" idx="10"/>
          </p:nvPr>
        </p:nvSpPr>
        <p:spPr/>
        <p:txBody>
          <a:bodyPr/>
          <a:lstStyle/>
          <a:p>
            <a:fld id="{B05E9CF4-B49F-45C2-B043-9C19F9D55422}" type="datetimeFigureOut">
              <a:rPr lang="en-US" smtClean="0"/>
              <a:t>8/22/2024</a:t>
            </a:fld>
            <a:endParaRPr lang="en-US"/>
          </a:p>
        </p:txBody>
      </p:sp>
      <p:sp>
        <p:nvSpPr>
          <p:cNvPr id="8" name="Footer Placeholder 7">
            <a:extLst>
              <a:ext uri="{FF2B5EF4-FFF2-40B4-BE49-F238E27FC236}">
                <a16:creationId xmlns:a16="http://schemas.microsoft.com/office/drawing/2014/main" id="{75A19C92-0A08-6638-1DCA-B4240F35D69E}"/>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D198C870-82CB-3849-1722-AFC939549CF6}"/>
              </a:ext>
            </a:extLst>
          </p:cNvPr>
          <p:cNvSpPr>
            <a:spLocks noGrp="1"/>
          </p:cNvSpPr>
          <p:nvPr>
            <p:ph type="sldNum" sz="quarter" idx="12"/>
          </p:nvPr>
        </p:nvSpPr>
        <p:spPr/>
        <p:txBody>
          <a:bodyPr/>
          <a:lstStyle/>
          <a:p>
            <a:fld id="{AFFCBAE0-642D-463F-95DC-669F18762864}" type="slidenum">
              <a:rPr lang="en-US" smtClean="0"/>
              <a:t>‹#›</a:t>
            </a:fld>
            <a:endParaRPr lang="en-US"/>
          </a:p>
        </p:txBody>
      </p:sp>
    </p:spTree>
    <p:extLst>
      <p:ext uri="{BB962C8B-B14F-4D97-AF65-F5344CB8AC3E}">
        <p14:creationId xmlns:p14="http://schemas.microsoft.com/office/powerpoint/2010/main" val="28982616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B61D01-A071-E3E2-12EA-FD9BFEC2B80A}"/>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F32BC5E0-7E6D-53AC-FF75-567BE71A84A3}"/>
              </a:ext>
            </a:extLst>
          </p:cNvPr>
          <p:cNvSpPr>
            <a:spLocks noGrp="1"/>
          </p:cNvSpPr>
          <p:nvPr>
            <p:ph type="dt" sz="half" idx="10"/>
          </p:nvPr>
        </p:nvSpPr>
        <p:spPr/>
        <p:txBody>
          <a:bodyPr/>
          <a:lstStyle/>
          <a:p>
            <a:fld id="{B05E9CF4-B49F-45C2-B043-9C19F9D55422}" type="datetimeFigureOut">
              <a:rPr lang="en-US" smtClean="0"/>
              <a:t>8/22/2024</a:t>
            </a:fld>
            <a:endParaRPr lang="en-US"/>
          </a:p>
        </p:txBody>
      </p:sp>
      <p:sp>
        <p:nvSpPr>
          <p:cNvPr id="4" name="Footer Placeholder 3">
            <a:extLst>
              <a:ext uri="{FF2B5EF4-FFF2-40B4-BE49-F238E27FC236}">
                <a16:creationId xmlns:a16="http://schemas.microsoft.com/office/drawing/2014/main" id="{1BC3AC4E-867A-0ECD-105D-BFB84E1E659A}"/>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C66048C8-EC6B-1C90-7396-A3BC61FF96F5}"/>
              </a:ext>
            </a:extLst>
          </p:cNvPr>
          <p:cNvSpPr>
            <a:spLocks noGrp="1"/>
          </p:cNvSpPr>
          <p:nvPr>
            <p:ph type="sldNum" sz="quarter" idx="12"/>
          </p:nvPr>
        </p:nvSpPr>
        <p:spPr/>
        <p:txBody>
          <a:bodyPr/>
          <a:lstStyle/>
          <a:p>
            <a:fld id="{AFFCBAE0-642D-463F-95DC-669F18762864}" type="slidenum">
              <a:rPr lang="en-US" smtClean="0"/>
              <a:t>‹#›</a:t>
            </a:fld>
            <a:endParaRPr lang="en-US"/>
          </a:p>
        </p:txBody>
      </p:sp>
    </p:spTree>
    <p:extLst>
      <p:ext uri="{BB962C8B-B14F-4D97-AF65-F5344CB8AC3E}">
        <p14:creationId xmlns:p14="http://schemas.microsoft.com/office/powerpoint/2010/main" val="26621997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D569FDE-6B97-D0A2-E631-77FF30557D82}"/>
              </a:ext>
            </a:extLst>
          </p:cNvPr>
          <p:cNvSpPr>
            <a:spLocks noGrp="1"/>
          </p:cNvSpPr>
          <p:nvPr>
            <p:ph type="dt" sz="half" idx="10"/>
          </p:nvPr>
        </p:nvSpPr>
        <p:spPr/>
        <p:txBody>
          <a:bodyPr/>
          <a:lstStyle/>
          <a:p>
            <a:fld id="{B05E9CF4-B49F-45C2-B043-9C19F9D55422}" type="datetimeFigureOut">
              <a:rPr lang="en-US" smtClean="0"/>
              <a:t>8/22/2024</a:t>
            </a:fld>
            <a:endParaRPr lang="en-US"/>
          </a:p>
        </p:txBody>
      </p:sp>
      <p:sp>
        <p:nvSpPr>
          <p:cNvPr id="3" name="Footer Placeholder 2">
            <a:extLst>
              <a:ext uri="{FF2B5EF4-FFF2-40B4-BE49-F238E27FC236}">
                <a16:creationId xmlns:a16="http://schemas.microsoft.com/office/drawing/2014/main" id="{769E657A-1643-C806-85B2-F0FE85BC7ADE}"/>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DBD8E012-A93F-34A6-E06F-FCECE42E7815}"/>
              </a:ext>
            </a:extLst>
          </p:cNvPr>
          <p:cNvSpPr>
            <a:spLocks noGrp="1"/>
          </p:cNvSpPr>
          <p:nvPr>
            <p:ph type="sldNum" sz="quarter" idx="12"/>
          </p:nvPr>
        </p:nvSpPr>
        <p:spPr/>
        <p:txBody>
          <a:bodyPr/>
          <a:lstStyle/>
          <a:p>
            <a:fld id="{AFFCBAE0-642D-463F-95DC-669F18762864}" type="slidenum">
              <a:rPr lang="en-US" smtClean="0"/>
              <a:t>‹#›</a:t>
            </a:fld>
            <a:endParaRPr lang="en-US"/>
          </a:p>
        </p:txBody>
      </p:sp>
    </p:spTree>
    <p:extLst>
      <p:ext uri="{BB962C8B-B14F-4D97-AF65-F5344CB8AC3E}">
        <p14:creationId xmlns:p14="http://schemas.microsoft.com/office/powerpoint/2010/main" val="9636625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6910B9-5E8E-7FD9-E351-6CC56B6538A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7D9C922B-2A91-7F21-AE96-31F6A5E80D8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98A7C8CC-D225-381C-E9BE-6E506EEAD2F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3A12B63-610E-5E71-EE59-8EDCAF694D92}"/>
              </a:ext>
            </a:extLst>
          </p:cNvPr>
          <p:cNvSpPr>
            <a:spLocks noGrp="1"/>
          </p:cNvSpPr>
          <p:nvPr>
            <p:ph type="dt" sz="half" idx="10"/>
          </p:nvPr>
        </p:nvSpPr>
        <p:spPr/>
        <p:txBody>
          <a:bodyPr/>
          <a:lstStyle/>
          <a:p>
            <a:fld id="{B05E9CF4-B49F-45C2-B043-9C19F9D55422}" type="datetimeFigureOut">
              <a:rPr lang="en-US" smtClean="0"/>
              <a:t>8/22/2024</a:t>
            </a:fld>
            <a:endParaRPr lang="en-US"/>
          </a:p>
        </p:txBody>
      </p:sp>
      <p:sp>
        <p:nvSpPr>
          <p:cNvPr id="6" name="Footer Placeholder 5">
            <a:extLst>
              <a:ext uri="{FF2B5EF4-FFF2-40B4-BE49-F238E27FC236}">
                <a16:creationId xmlns:a16="http://schemas.microsoft.com/office/drawing/2014/main" id="{C79108F6-CE21-D255-480D-DBC0E4AED10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B94B97C-A96B-18D1-645A-B880A370E24A}"/>
              </a:ext>
            </a:extLst>
          </p:cNvPr>
          <p:cNvSpPr>
            <a:spLocks noGrp="1"/>
          </p:cNvSpPr>
          <p:nvPr>
            <p:ph type="sldNum" sz="quarter" idx="12"/>
          </p:nvPr>
        </p:nvSpPr>
        <p:spPr/>
        <p:txBody>
          <a:bodyPr/>
          <a:lstStyle/>
          <a:p>
            <a:fld id="{AFFCBAE0-642D-463F-95DC-669F18762864}" type="slidenum">
              <a:rPr lang="en-US" smtClean="0"/>
              <a:t>‹#›</a:t>
            </a:fld>
            <a:endParaRPr lang="en-US"/>
          </a:p>
        </p:txBody>
      </p:sp>
    </p:spTree>
    <p:extLst>
      <p:ext uri="{BB962C8B-B14F-4D97-AF65-F5344CB8AC3E}">
        <p14:creationId xmlns:p14="http://schemas.microsoft.com/office/powerpoint/2010/main" val="2810171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358BC2-72F3-34E8-C7D4-17A4C1607B5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24C7AB63-7ED2-127A-2FE0-F65A3C287DD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0F4521FB-23F0-618D-7538-D9A666F9FA9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F385956-F2E5-3604-95BE-EDC71F96AD21}"/>
              </a:ext>
            </a:extLst>
          </p:cNvPr>
          <p:cNvSpPr>
            <a:spLocks noGrp="1"/>
          </p:cNvSpPr>
          <p:nvPr>
            <p:ph type="dt" sz="half" idx="10"/>
          </p:nvPr>
        </p:nvSpPr>
        <p:spPr/>
        <p:txBody>
          <a:bodyPr/>
          <a:lstStyle/>
          <a:p>
            <a:fld id="{B05E9CF4-B49F-45C2-B043-9C19F9D55422}" type="datetimeFigureOut">
              <a:rPr lang="en-US" smtClean="0"/>
              <a:t>8/22/2024</a:t>
            </a:fld>
            <a:endParaRPr lang="en-US"/>
          </a:p>
        </p:txBody>
      </p:sp>
      <p:sp>
        <p:nvSpPr>
          <p:cNvPr id="6" name="Footer Placeholder 5">
            <a:extLst>
              <a:ext uri="{FF2B5EF4-FFF2-40B4-BE49-F238E27FC236}">
                <a16:creationId xmlns:a16="http://schemas.microsoft.com/office/drawing/2014/main" id="{47CAEE00-0416-0FE2-D4F1-B50E19DC9AA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C02E8C3-2E47-F3A8-E94D-513F34B80AAF}"/>
              </a:ext>
            </a:extLst>
          </p:cNvPr>
          <p:cNvSpPr>
            <a:spLocks noGrp="1"/>
          </p:cNvSpPr>
          <p:nvPr>
            <p:ph type="sldNum" sz="quarter" idx="12"/>
          </p:nvPr>
        </p:nvSpPr>
        <p:spPr/>
        <p:txBody>
          <a:bodyPr/>
          <a:lstStyle/>
          <a:p>
            <a:fld id="{AFFCBAE0-642D-463F-95DC-669F18762864}" type="slidenum">
              <a:rPr lang="en-US" smtClean="0"/>
              <a:t>‹#›</a:t>
            </a:fld>
            <a:endParaRPr lang="en-US"/>
          </a:p>
        </p:txBody>
      </p:sp>
    </p:spTree>
    <p:extLst>
      <p:ext uri="{BB962C8B-B14F-4D97-AF65-F5344CB8AC3E}">
        <p14:creationId xmlns:p14="http://schemas.microsoft.com/office/powerpoint/2010/main" val="6098839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15793BE-3D4E-3229-2A8B-3E34583DE94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EE8613C0-FD90-6FE2-7999-9FB49A89E14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01EFE6D-1756-D9E1-6C72-8FC797F7CE4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05E9CF4-B49F-45C2-B043-9C19F9D55422}" type="datetimeFigureOut">
              <a:rPr lang="en-US" smtClean="0"/>
              <a:t>8/22/2024</a:t>
            </a:fld>
            <a:endParaRPr lang="en-US"/>
          </a:p>
        </p:txBody>
      </p:sp>
      <p:sp>
        <p:nvSpPr>
          <p:cNvPr id="5" name="Footer Placeholder 4">
            <a:extLst>
              <a:ext uri="{FF2B5EF4-FFF2-40B4-BE49-F238E27FC236}">
                <a16:creationId xmlns:a16="http://schemas.microsoft.com/office/drawing/2014/main" id="{918BE6A8-A5BB-B272-A1CC-77D32C901B5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B34F3EDB-21AE-FE08-D3DA-588AE58EE4D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FFCBAE0-642D-463F-95DC-669F18762864}" type="slidenum">
              <a:rPr lang="en-US" smtClean="0"/>
              <a:t>‹#›</a:t>
            </a:fld>
            <a:endParaRPr lang="en-US"/>
          </a:p>
        </p:txBody>
      </p:sp>
    </p:spTree>
    <p:extLst>
      <p:ext uri="{BB962C8B-B14F-4D97-AF65-F5344CB8AC3E}">
        <p14:creationId xmlns:p14="http://schemas.microsoft.com/office/powerpoint/2010/main" val="1131541470"/>
      </p:ext>
    </p:extLst>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46284" y="1989452"/>
            <a:ext cx="10492509" cy="3278909"/>
          </a:xfrm>
        </p:spPr>
        <p:txBody>
          <a:bodyPr>
            <a:normAutofit fontScale="90000"/>
          </a:bodyPr>
          <a:lstStyle/>
          <a:p>
            <a:pPr algn="ctr"/>
            <a:r>
              <a:rPr lang="en-US" sz="4000" dirty="0">
                <a:latin typeface="Times New Roman" panose="02020603050405020304" pitchFamily="18" charset="0"/>
                <a:cs typeface="Times New Roman" panose="02020603050405020304" pitchFamily="18" charset="0"/>
              </a:rPr>
              <a:t>Course Title: Artificial Intelligence </a:t>
            </a:r>
            <a:br>
              <a:rPr lang="en-US" sz="4000" dirty="0">
                <a:latin typeface="Times New Roman" panose="02020603050405020304" pitchFamily="18" charset="0"/>
                <a:cs typeface="Times New Roman" panose="02020603050405020304" pitchFamily="18" charset="0"/>
              </a:rPr>
            </a:br>
            <a:r>
              <a:rPr lang="en-US" sz="4000" dirty="0">
                <a:latin typeface="Times New Roman" panose="02020603050405020304" pitchFamily="18" charset="0"/>
                <a:cs typeface="Times New Roman" panose="02020603050405020304" pitchFamily="18" charset="0"/>
              </a:rPr>
              <a:t>(Machine Learning &amp; Deep Learning)</a:t>
            </a:r>
            <a:br>
              <a:rPr lang="en-US" sz="4000" dirty="0">
                <a:latin typeface="Times New Roman" panose="02020603050405020304" pitchFamily="18" charset="0"/>
                <a:cs typeface="Times New Roman" panose="02020603050405020304" pitchFamily="18" charset="0"/>
              </a:rPr>
            </a:br>
            <a:br>
              <a:rPr lang="en-US" sz="4900" b="1" dirty="0">
                <a:latin typeface="Times New Roman" panose="02020603050405020304" pitchFamily="18" charset="0"/>
                <a:cs typeface="Times New Roman" panose="02020603050405020304" pitchFamily="18" charset="0"/>
              </a:rPr>
            </a:br>
            <a:r>
              <a:rPr lang="en-US" sz="4900" b="1" dirty="0">
                <a:latin typeface="Times New Roman" panose="02020603050405020304" pitchFamily="18" charset="0"/>
                <a:cs typeface="Times New Roman" panose="02020603050405020304" pitchFamily="18" charset="0"/>
              </a:rPr>
              <a:t>DESCRIPTIVE STATISTICS</a:t>
            </a:r>
            <a:br>
              <a:rPr lang="en-US" sz="4900" b="1" dirty="0">
                <a:latin typeface="Times New Roman" panose="02020603050405020304" pitchFamily="18" charset="0"/>
                <a:cs typeface="Times New Roman" panose="02020603050405020304" pitchFamily="18" charset="0"/>
              </a:rPr>
            </a:br>
            <a:r>
              <a:rPr lang="en-US" sz="3300" b="1" dirty="0">
                <a:latin typeface="Times New Roman" panose="02020603050405020304" pitchFamily="18" charset="0"/>
                <a:cs typeface="Times New Roman" panose="02020603050405020304" pitchFamily="18" charset="0"/>
              </a:rPr>
              <a:t>(LECTURE 4)</a:t>
            </a:r>
            <a:br>
              <a:rPr lang="en-US" sz="6000" dirty="0">
                <a:latin typeface="Times New Roman" panose="02020603050405020304" pitchFamily="18" charset="0"/>
                <a:cs typeface="Times New Roman" panose="02020603050405020304" pitchFamily="18" charset="0"/>
              </a:rPr>
            </a:br>
            <a:br>
              <a:rPr lang="en-US" sz="6000" dirty="0">
                <a:latin typeface="Times New Roman" panose="02020603050405020304" pitchFamily="18" charset="0"/>
                <a:cs typeface="Times New Roman" panose="02020603050405020304" pitchFamily="18" charset="0"/>
              </a:rPr>
            </a:br>
            <a:endParaRPr lang="en-US" sz="4000" dirty="0">
              <a:latin typeface="Times New Roman" panose="02020603050405020304" pitchFamily="18" charset="0"/>
              <a:cs typeface="Times New Roman" panose="02020603050405020304" pitchFamily="18" charset="0"/>
            </a:endParaRPr>
          </a:p>
        </p:txBody>
      </p:sp>
      <p:sp>
        <p:nvSpPr>
          <p:cNvPr id="4" name="TextBox 3"/>
          <p:cNvSpPr txBox="1"/>
          <p:nvPr/>
        </p:nvSpPr>
        <p:spPr>
          <a:xfrm>
            <a:off x="1448398" y="4360717"/>
            <a:ext cx="10114527" cy="1015663"/>
          </a:xfrm>
          <a:prstGeom prst="rect">
            <a:avLst/>
          </a:prstGeom>
          <a:noFill/>
        </p:spPr>
        <p:txBody>
          <a:bodyPr wrap="square" rtlCol="0">
            <a:spAutoFit/>
          </a:bodyPr>
          <a:lstStyle/>
          <a:p>
            <a:pPr algn="ctr"/>
            <a:r>
              <a:rPr lang="en-US" sz="3000" dirty="0">
                <a:latin typeface="Times New Roman" panose="02020603050405020304" pitchFamily="18" charset="0"/>
                <a:cs typeface="Times New Roman" panose="02020603050405020304" pitchFamily="18" charset="0"/>
              </a:rPr>
              <a:t>Engr. Ahrar Bin Aslam</a:t>
            </a:r>
          </a:p>
          <a:p>
            <a:pPr algn="ctr"/>
            <a:r>
              <a:rPr lang="en-US" sz="3000">
                <a:latin typeface="Times New Roman" panose="02020603050405020304" pitchFamily="18" charset="0"/>
                <a:cs typeface="Times New Roman" panose="02020603050405020304" pitchFamily="18" charset="0"/>
              </a:rPr>
              <a:t>ahrar.aslam@admin.muet.edu.pk</a:t>
            </a:r>
            <a:endParaRPr lang="en-US" sz="3000" dirty="0">
              <a:latin typeface="Times New Roman" panose="02020603050405020304" pitchFamily="18" charset="0"/>
              <a:cs typeface="Times New Roman" panose="02020603050405020304" pitchFamily="18" charset="0"/>
            </a:endParaRPr>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366053" y="-83127"/>
            <a:ext cx="1938821" cy="1938821"/>
          </a:xfrm>
          <a:prstGeom prst="rect">
            <a:avLst/>
          </a:prstGeom>
        </p:spPr>
      </p:pic>
      <p:pic>
        <p:nvPicPr>
          <p:cNvPr id="9" name="Picture 8">
            <a:extLst>
              <a:ext uri="{FF2B5EF4-FFF2-40B4-BE49-F238E27FC236}">
                <a16:creationId xmlns:a16="http://schemas.microsoft.com/office/drawing/2014/main" id="{29749459-E521-F4E0-598C-70E08EDC0CC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4127" y="-83127"/>
            <a:ext cx="2072579" cy="2072579"/>
          </a:xfrm>
          <a:prstGeom prst="rect">
            <a:avLst/>
          </a:prstGeom>
        </p:spPr>
      </p:pic>
      <p:sp>
        <p:nvSpPr>
          <p:cNvPr id="6" name="TextBox 5">
            <a:extLst>
              <a:ext uri="{FF2B5EF4-FFF2-40B4-BE49-F238E27FC236}">
                <a16:creationId xmlns:a16="http://schemas.microsoft.com/office/drawing/2014/main" id="{B4AF5089-A159-84B6-B970-B06F4A09312F}"/>
              </a:ext>
            </a:extLst>
          </p:cNvPr>
          <p:cNvSpPr txBox="1"/>
          <p:nvPr/>
        </p:nvSpPr>
        <p:spPr>
          <a:xfrm>
            <a:off x="2928187" y="5742983"/>
            <a:ext cx="7154945" cy="830997"/>
          </a:xfrm>
          <a:prstGeom prst="rect">
            <a:avLst/>
          </a:prstGeom>
          <a:noFill/>
        </p:spPr>
        <p:txBody>
          <a:bodyPr wrap="square">
            <a:spAutoFit/>
          </a:bodyPr>
          <a:lstStyle/>
          <a:p>
            <a:pPr algn="ctr"/>
            <a:r>
              <a:rPr lang="en-US" sz="2400" dirty="0">
                <a:solidFill>
                  <a:srgbClr val="217BFF"/>
                </a:solidFill>
                <a:latin typeface="Times New Roman" panose="02020603050405020304" pitchFamily="18" charset="0"/>
                <a:cs typeface="Times New Roman" panose="02020603050405020304" pitchFamily="18" charset="0"/>
              </a:rPr>
              <a:t>Department of Telecommunication Engineering</a:t>
            </a:r>
          </a:p>
          <a:p>
            <a:pPr algn="ctr"/>
            <a:r>
              <a:rPr lang="en-US" sz="2400" dirty="0">
                <a:solidFill>
                  <a:srgbClr val="217BFF"/>
                </a:solidFill>
                <a:latin typeface="Times New Roman" panose="02020603050405020304" pitchFamily="18" charset="0"/>
                <a:cs typeface="Times New Roman" panose="02020603050405020304" pitchFamily="18" charset="0"/>
              </a:rPr>
              <a:t>Mehran University of Engineering and Technology</a:t>
            </a:r>
          </a:p>
        </p:txBody>
      </p:sp>
    </p:spTree>
    <p:extLst>
      <p:ext uri="{BB962C8B-B14F-4D97-AF65-F5344CB8AC3E}">
        <p14:creationId xmlns:p14="http://schemas.microsoft.com/office/powerpoint/2010/main" val="243758934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4211" y="685800"/>
            <a:ext cx="10722697" cy="2574635"/>
          </a:xfrm>
        </p:spPr>
        <p:txBody>
          <a:bodyPr>
            <a:noAutofit/>
          </a:bodyPr>
          <a:lstStyle/>
          <a:p>
            <a:r>
              <a:rPr lang="en-US" sz="3000" dirty="0">
                <a:solidFill>
                  <a:schemeClr val="tx1"/>
                </a:solidFill>
                <a:latin typeface="Times New Roman" panose="02020603050405020304" pitchFamily="18" charset="0"/>
                <a:cs typeface="Times New Roman" panose="02020603050405020304" pitchFamily="18" charset="0"/>
              </a:rPr>
              <a:t>Question:</a:t>
            </a:r>
          </a:p>
          <a:p>
            <a:r>
              <a:rPr lang="en-US" sz="3000" dirty="0">
                <a:solidFill>
                  <a:schemeClr val="tx1"/>
                </a:solidFill>
                <a:latin typeface="Times New Roman" panose="02020603050405020304" pitchFamily="18" charset="0"/>
                <a:cs typeface="Times New Roman" panose="02020603050405020304" pitchFamily="18" charset="0"/>
              </a:rPr>
              <a:t>Suppose you have a deck of cards and you draw two cards without replacement. What is the probability of drawing a red card and then drawing a queen? Let's assume the deck contains 52 cards with 26 red cards and 4 queens. Find the joint probability of drawing a red card and then drawing a queen.</a:t>
            </a:r>
          </a:p>
        </p:txBody>
      </p:sp>
      <p:sp>
        <p:nvSpPr>
          <p:cNvPr id="4" name="TextBox 3"/>
          <p:cNvSpPr txBox="1"/>
          <p:nvPr/>
        </p:nvSpPr>
        <p:spPr>
          <a:xfrm>
            <a:off x="849746" y="3888509"/>
            <a:ext cx="11850255" cy="861774"/>
          </a:xfrm>
          <a:prstGeom prst="rect">
            <a:avLst/>
          </a:prstGeom>
          <a:noFill/>
        </p:spPr>
        <p:txBody>
          <a:bodyPr wrap="square" rtlCol="0">
            <a:spAutoFit/>
          </a:bodyPr>
          <a:lstStyle/>
          <a:p>
            <a:r>
              <a:rPr lang="es-ES" sz="2500" dirty="0" err="1">
                <a:latin typeface="Times New Roman" panose="02020603050405020304" pitchFamily="18" charset="0"/>
                <a:cs typeface="Times New Roman" panose="02020603050405020304" pitchFamily="18" charset="0"/>
              </a:rPr>
              <a:t>Solution</a:t>
            </a:r>
            <a:r>
              <a:rPr lang="es-ES" sz="2500" dirty="0">
                <a:latin typeface="Times New Roman" panose="02020603050405020304" pitchFamily="18" charset="0"/>
                <a:cs typeface="Times New Roman" panose="02020603050405020304" pitchFamily="18" charset="0"/>
              </a:rPr>
              <a:t>:</a:t>
            </a:r>
          </a:p>
          <a:p>
            <a:r>
              <a:rPr lang="es-ES" sz="2500" dirty="0">
                <a:latin typeface="Times New Roman" panose="02020603050405020304" pitchFamily="18" charset="0"/>
                <a:cs typeface="Times New Roman" panose="02020603050405020304" pitchFamily="18" charset="0"/>
              </a:rPr>
              <a:t>P(Red and Queen) = P(Red) * P(Queen | Red) = (26/52) * (4/51) = 1/52</a:t>
            </a:r>
            <a:endParaRPr lang="en-US" sz="25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84541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13521" y="3166532"/>
            <a:ext cx="10953606" cy="1608668"/>
          </a:xfrm>
        </p:spPr>
        <p:txBody>
          <a:bodyPr>
            <a:normAutofit/>
          </a:bodyPr>
          <a:lstStyle/>
          <a:p>
            <a:r>
              <a:rPr lang="en-US" sz="2500" dirty="0">
                <a:latin typeface="Times New Roman" panose="02020603050405020304" pitchFamily="18" charset="0"/>
                <a:cs typeface="Times New Roman" panose="02020603050405020304" pitchFamily="18" charset="0"/>
              </a:rPr>
              <a:t>Solution:</a:t>
            </a:r>
            <a:br>
              <a:rPr lang="en-US" sz="2500" dirty="0">
                <a:latin typeface="Times New Roman" panose="02020603050405020304" pitchFamily="18" charset="0"/>
                <a:cs typeface="Times New Roman" panose="02020603050405020304" pitchFamily="18" charset="0"/>
              </a:rPr>
            </a:br>
            <a:r>
              <a:rPr lang="en-US" sz="2500" dirty="0">
                <a:latin typeface="Times New Roman" panose="02020603050405020304" pitchFamily="18" charset="0"/>
                <a:cs typeface="Times New Roman" panose="02020603050405020304" pitchFamily="18" charset="0"/>
              </a:rPr>
              <a:t>P(Red and Blue) = P(Red) * P(Blue | Red) = (5/12) * (7/11) = 35/132</a:t>
            </a:r>
          </a:p>
        </p:txBody>
      </p:sp>
      <p:sp>
        <p:nvSpPr>
          <p:cNvPr id="3" name="Content Placeholder 2"/>
          <p:cNvSpPr>
            <a:spLocks noGrp="1"/>
          </p:cNvSpPr>
          <p:nvPr>
            <p:ph idx="1"/>
          </p:nvPr>
        </p:nvSpPr>
        <p:spPr>
          <a:xfrm>
            <a:off x="578755" y="1358898"/>
            <a:ext cx="10584152" cy="3615267"/>
          </a:xfrm>
        </p:spPr>
        <p:txBody>
          <a:bodyPr>
            <a:normAutofit/>
          </a:bodyPr>
          <a:lstStyle/>
          <a:p>
            <a:r>
              <a:rPr lang="en-US" sz="3000" dirty="0">
                <a:solidFill>
                  <a:schemeClr val="tx1"/>
                </a:solidFill>
                <a:latin typeface="Times New Roman" panose="02020603050405020304" pitchFamily="18" charset="0"/>
                <a:cs typeface="Times New Roman" panose="02020603050405020304" pitchFamily="18" charset="0"/>
              </a:rPr>
              <a:t>Question 2: Consider a bag containing 5 red balls and 7 blue balls. You randomly draw two balls from the bag, without replacement. What is the probability of drawing a red ball on the first draw and a blue ball on the second draw? </a:t>
            </a:r>
          </a:p>
        </p:txBody>
      </p:sp>
    </p:spTree>
    <p:extLst>
      <p:ext uri="{BB962C8B-B14F-4D97-AF65-F5344CB8AC3E}">
        <p14:creationId xmlns:p14="http://schemas.microsoft.com/office/powerpoint/2010/main" val="32874993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4211" y="685800"/>
            <a:ext cx="9965315" cy="5521036"/>
          </a:xfrm>
        </p:spPr>
        <p:txBody>
          <a:bodyPr>
            <a:normAutofit/>
          </a:bodyPr>
          <a:lstStyle/>
          <a:p>
            <a:r>
              <a:rPr lang="en-US" sz="3200" b="1" dirty="0">
                <a:solidFill>
                  <a:schemeClr val="tx1"/>
                </a:solidFill>
                <a:latin typeface="Times New Roman" panose="02020603050405020304" pitchFamily="18" charset="0"/>
                <a:cs typeface="Times New Roman" panose="02020603050405020304" pitchFamily="18" charset="0"/>
              </a:rPr>
              <a:t>Marginal Probability:</a:t>
            </a:r>
          </a:p>
          <a:p>
            <a:r>
              <a:rPr lang="en-US" sz="3000" dirty="0">
                <a:solidFill>
                  <a:schemeClr val="tx1"/>
                </a:solidFill>
                <a:latin typeface="Times New Roman" panose="02020603050405020304" pitchFamily="18" charset="0"/>
                <a:cs typeface="Times New Roman" panose="02020603050405020304" pitchFamily="18" charset="0"/>
              </a:rPr>
              <a:t>The</a:t>
            </a:r>
            <a:r>
              <a:rPr lang="en-US" sz="3000" b="1" dirty="0">
                <a:solidFill>
                  <a:schemeClr val="tx1"/>
                </a:solidFill>
                <a:latin typeface="Times New Roman" panose="02020603050405020304" pitchFamily="18" charset="0"/>
                <a:cs typeface="Times New Roman" panose="02020603050405020304" pitchFamily="18" charset="0"/>
              </a:rPr>
              <a:t> </a:t>
            </a:r>
            <a:r>
              <a:rPr lang="en-US" sz="3000" dirty="0">
                <a:solidFill>
                  <a:schemeClr val="tx1"/>
                </a:solidFill>
                <a:latin typeface="Times New Roman" panose="02020603050405020304" pitchFamily="18" charset="0"/>
                <a:cs typeface="Times New Roman" panose="02020603050405020304" pitchFamily="18" charset="0"/>
              </a:rPr>
              <a:t>probability of an event occurring (p(A)), it may be thought of as an unconditional probability.  It is not conditioned on another event.  </a:t>
            </a:r>
          </a:p>
          <a:p>
            <a:r>
              <a:rPr lang="en-US" sz="3000" dirty="0">
                <a:solidFill>
                  <a:schemeClr val="tx1"/>
                </a:solidFill>
                <a:latin typeface="Times New Roman" panose="02020603050405020304" pitchFamily="18" charset="0"/>
                <a:cs typeface="Times New Roman" panose="02020603050405020304" pitchFamily="18" charset="0"/>
              </a:rPr>
              <a:t>Example: The probability that a card drawn is red (p(red) = 0.5).  </a:t>
            </a:r>
          </a:p>
          <a:p>
            <a:r>
              <a:rPr lang="en-US" sz="3000" dirty="0">
                <a:solidFill>
                  <a:schemeClr val="tx1"/>
                </a:solidFill>
                <a:latin typeface="Times New Roman" panose="02020603050405020304" pitchFamily="18" charset="0"/>
                <a:cs typeface="Times New Roman" panose="02020603050405020304" pitchFamily="18" charset="0"/>
              </a:rPr>
              <a:t>Another example:  The probability that a dice rolled is a four (p(four)=(1/6)).</a:t>
            </a:r>
          </a:p>
          <a:p>
            <a:endParaRPr lang="en-US" dirty="0"/>
          </a:p>
        </p:txBody>
      </p:sp>
    </p:spTree>
    <p:extLst>
      <p:ext uri="{BB962C8B-B14F-4D97-AF65-F5344CB8AC3E}">
        <p14:creationId xmlns:p14="http://schemas.microsoft.com/office/powerpoint/2010/main" val="4331209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33595" y="3064932"/>
            <a:ext cx="10861242" cy="2689322"/>
          </a:xfrm>
        </p:spPr>
        <p:txBody>
          <a:bodyPr>
            <a:noAutofit/>
          </a:bodyPr>
          <a:lstStyle/>
          <a:p>
            <a:br>
              <a:rPr lang="en-US" sz="3000" dirty="0">
                <a:latin typeface="Times New Roman" panose="02020603050405020304" pitchFamily="18" charset="0"/>
                <a:cs typeface="Times New Roman" panose="02020603050405020304" pitchFamily="18" charset="0"/>
              </a:rPr>
            </a:br>
            <a:r>
              <a:rPr lang="en-US" sz="3000" dirty="0">
                <a:latin typeface="Times New Roman" panose="02020603050405020304" pitchFamily="18" charset="0"/>
                <a:cs typeface="Times New Roman" panose="02020603050405020304" pitchFamily="18" charset="0"/>
              </a:rPr>
              <a:t>Solution:</a:t>
            </a:r>
            <a:br>
              <a:rPr lang="en-US" sz="3000" dirty="0">
                <a:latin typeface="Times New Roman" panose="02020603050405020304" pitchFamily="18" charset="0"/>
                <a:cs typeface="Times New Roman" panose="02020603050405020304" pitchFamily="18" charset="0"/>
              </a:rPr>
            </a:br>
            <a:r>
              <a:rPr lang="en-US" sz="3000" dirty="0">
                <a:latin typeface="Times New Roman" panose="02020603050405020304" pitchFamily="18" charset="0"/>
                <a:cs typeface="Times New Roman" panose="02020603050405020304" pitchFamily="18" charset="0"/>
              </a:rPr>
              <a:t>The marginal probability can be calculated by dividing the number of red balls by the total number of balls in the bag. In this case, it is 10/(10+15) = 10/25 = 2/5.</a:t>
            </a:r>
          </a:p>
        </p:txBody>
      </p:sp>
      <p:sp>
        <p:nvSpPr>
          <p:cNvPr id="3" name="Content Placeholder 2"/>
          <p:cNvSpPr>
            <a:spLocks noGrp="1"/>
          </p:cNvSpPr>
          <p:nvPr>
            <p:ph idx="1"/>
          </p:nvPr>
        </p:nvSpPr>
        <p:spPr>
          <a:xfrm>
            <a:off x="684212" y="685800"/>
            <a:ext cx="10565680" cy="2140527"/>
          </a:xfrm>
        </p:spPr>
        <p:txBody>
          <a:bodyPr>
            <a:normAutofit/>
          </a:bodyPr>
          <a:lstStyle/>
          <a:p>
            <a:r>
              <a:rPr lang="en-US" sz="3000" dirty="0">
                <a:solidFill>
                  <a:schemeClr val="tx1"/>
                </a:solidFill>
                <a:latin typeface="Times New Roman" panose="02020603050405020304" pitchFamily="18" charset="0"/>
                <a:cs typeface="Times New Roman" panose="02020603050405020304" pitchFamily="18" charset="0"/>
              </a:rPr>
              <a:t>Question 1:</a:t>
            </a:r>
          </a:p>
          <a:p>
            <a:r>
              <a:rPr lang="en-US" sz="3000" dirty="0">
                <a:solidFill>
                  <a:schemeClr val="tx1"/>
                </a:solidFill>
                <a:latin typeface="Times New Roman" panose="02020603050405020304" pitchFamily="18" charset="0"/>
                <a:cs typeface="Times New Roman" panose="02020603050405020304" pitchFamily="18" charset="0"/>
              </a:rPr>
              <a:t>Consider a bag containing 10 red balls and 15 blue balls. You randomly select a ball from the bag. What is the marginal probability of selecting a red ball? </a:t>
            </a:r>
          </a:p>
        </p:txBody>
      </p:sp>
    </p:spTree>
    <p:extLst>
      <p:ext uri="{BB962C8B-B14F-4D97-AF65-F5344CB8AC3E}">
        <p14:creationId xmlns:p14="http://schemas.microsoft.com/office/powerpoint/2010/main" val="4105319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10321" y="510309"/>
            <a:ext cx="10491788" cy="5484091"/>
          </a:xfrm>
        </p:spPr>
        <p:txBody>
          <a:bodyPr>
            <a:normAutofit/>
          </a:bodyPr>
          <a:lstStyle/>
          <a:p>
            <a:r>
              <a:rPr lang="en-US" sz="3000" b="1" dirty="0">
                <a:solidFill>
                  <a:schemeClr val="tx1"/>
                </a:solidFill>
                <a:latin typeface="Times New Roman" panose="02020603050405020304" pitchFamily="18" charset="0"/>
                <a:cs typeface="Times New Roman" panose="02020603050405020304" pitchFamily="18" charset="0"/>
              </a:rPr>
              <a:t>Conditional probability:</a:t>
            </a:r>
          </a:p>
          <a:p>
            <a:r>
              <a:rPr lang="en-US" sz="3000" dirty="0">
                <a:solidFill>
                  <a:schemeClr val="tx1"/>
                </a:solidFill>
                <a:latin typeface="Times New Roman" panose="02020603050405020304" pitchFamily="18" charset="0"/>
                <a:cs typeface="Times New Roman" panose="02020603050405020304" pitchFamily="18" charset="0"/>
              </a:rPr>
              <a:t>It is known as the possibility of an event or outcome happening, based on the existence of a previous event or outcome. </a:t>
            </a:r>
          </a:p>
          <a:p>
            <a:r>
              <a:rPr lang="en-US" sz="3000" dirty="0">
                <a:solidFill>
                  <a:schemeClr val="tx1"/>
                </a:solidFill>
                <a:latin typeface="Times New Roman" panose="02020603050405020304" pitchFamily="18" charset="0"/>
                <a:cs typeface="Times New Roman" panose="02020603050405020304" pitchFamily="18" charset="0"/>
              </a:rPr>
              <a:t>Imagine a student who takes leave from school twice a week, excluding Sunday. If it is known that he will be absent from school on Tuesday then what are the chances that he will also take a leave on Saturday in the same week? It is observed that in problems where the occurrence of one event affects the happening of the following event, these cases of probability are known as conditional probability.</a:t>
            </a:r>
          </a:p>
        </p:txBody>
      </p:sp>
    </p:spTree>
    <p:extLst>
      <p:ext uri="{BB962C8B-B14F-4D97-AF65-F5344CB8AC3E}">
        <p14:creationId xmlns:p14="http://schemas.microsoft.com/office/powerpoint/2010/main" val="233356124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4212" y="0"/>
            <a:ext cx="8534400" cy="3615267"/>
          </a:xfrm>
        </p:spPr>
        <p:txBody>
          <a:bodyPr/>
          <a:lstStyle/>
          <a:p>
            <a:r>
              <a:rPr lang="en-US" sz="3000" dirty="0">
                <a:solidFill>
                  <a:schemeClr val="tx1"/>
                </a:solidFill>
                <a:latin typeface="Times New Roman" panose="02020603050405020304" pitchFamily="18" charset="0"/>
                <a:cs typeface="Times New Roman" panose="02020603050405020304" pitchFamily="18" charset="0"/>
              </a:rPr>
              <a:t>The probability of occurrence of any event A when another event B in relation to A has already occurred is known as conditional probability. </a:t>
            </a:r>
          </a:p>
          <a:p>
            <a:r>
              <a:rPr lang="en-US" sz="3000" dirty="0">
                <a:solidFill>
                  <a:schemeClr val="tx1"/>
                </a:solidFill>
                <a:latin typeface="Times New Roman" panose="02020603050405020304" pitchFamily="18" charset="0"/>
                <a:cs typeface="Times New Roman" panose="02020603050405020304" pitchFamily="18" charset="0"/>
              </a:rPr>
              <a:t>Conditional Probability Formula:</a:t>
            </a:r>
          </a:p>
          <a:p>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72630" y="2927542"/>
            <a:ext cx="5608511" cy="3560185"/>
          </a:xfrm>
          <a:prstGeom prst="rect">
            <a:avLst/>
          </a:prstGeom>
        </p:spPr>
      </p:pic>
      <p:pic>
        <p:nvPicPr>
          <p:cNvPr id="5" name="Picture 4"/>
          <p:cNvPicPr>
            <a:picLocks noChangeAspect="1"/>
          </p:cNvPicPr>
          <p:nvPr/>
        </p:nvPicPr>
        <p:blipFill>
          <a:blip r:embed="rId3"/>
          <a:stretch>
            <a:fillRect/>
          </a:stretch>
        </p:blipFill>
        <p:spPr>
          <a:xfrm>
            <a:off x="6705599" y="3459088"/>
            <a:ext cx="5428849" cy="1490808"/>
          </a:xfrm>
          <a:prstGeom prst="rect">
            <a:avLst/>
          </a:prstGeom>
        </p:spPr>
      </p:pic>
    </p:spTree>
    <p:extLst>
      <p:ext uri="{BB962C8B-B14F-4D97-AF65-F5344CB8AC3E}">
        <p14:creationId xmlns:p14="http://schemas.microsoft.com/office/powerpoint/2010/main" val="147011065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78690" y="387926"/>
            <a:ext cx="11379199" cy="6096001"/>
          </a:xfrm>
        </p:spPr>
        <p:txBody>
          <a:bodyPr>
            <a:noAutofit/>
          </a:bodyPr>
          <a:lstStyle/>
          <a:p>
            <a:r>
              <a:rPr lang="en-US" dirty="0">
                <a:solidFill>
                  <a:schemeClr val="tx1"/>
                </a:solidFill>
                <a:latin typeface="Times New Roman" panose="02020603050405020304" pitchFamily="18" charset="0"/>
                <a:cs typeface="Times New Roman" panose="02020603050405020304" pitchFamily="18" charset="0"/>
              </a:rPr>
              <a:t>Question: </a:t>
            </a:r>
          </a:p>
          <a:p>
            <a:r>
              <a:rPr lang="en-US" dirty="0">
                <a:solidFill>
                  <a:schemeClr val="tx1"/>
                </a:solidFill>
                <a:latin typeface="Times New Roman" panose="02020603050405020304" pitchFamily="18" charset="0"/>
                <a:cs typeface="Times New Roman" panose="02020603050405020304" pitchFamily="18" charset="0"/>
              </a:rPr>
              <a:t>The probability of a student passing in science is ⅘ and the of the student passing in both science and </a:t>
            </a:r>
            <a:r>
              <a:rPr lang="en-US" dirty="0" err="1">
                <a:solidFill>
                  <a:schemeClr val="tx1"/>
                </a:solidFill>
                <a:latin typeface="Times New Roman" panose="02020603050405020304" pitchFamily="18" charset="0"/>
                <a:cs typeface="Times New Roman" panose="02020603050405020304" pitchFamily="18" charset="0"/>
              </a:rPr>
              <a:t>maths</a:t>
            </a:r>
            <a:r>
              <a:rPr lang="en-US" dirty="0">
                <a:solidFill>
                  <a:schemeClr val="tx1"/>
                </a:solidFill>
                <a:latin typeface="Times New Roman" panose="02020603050405020304" pitchFamily="18" charset="0"/>
                <a:cs typeface="Times New Roman" panose="02020603050405020304" pitchFamily="18" charset="0"/>
              </a:rPr>
              <a:t> is ½. What is the probability of that student passing in </a:t>
            </a:r>
            <a:r>
              <a:rPr lang="en-US" dirty="0" err="1">
                <a:solidFill>
                  <a:schemeClr val="tx1"/>
                </a:solidFill>
                <a:latin typeface="Times New Roman" panose="02020603050405020304" pitchFamily="18" charset="0"/>
                <a:cs typeface="Times New Roman" panose="02020603050405020304" pitchFamily="18" charset="0"/>
              </a:rPr>
              <a:t>maths</a:t>
            </a:r>
            <a:r>
              <a:rPr lang="en-US" dirty="0">
                <a:solidFill>
                  <a:schemeClr val="tx1"/>
                </a:solidFill>
                <a:latin typeface="Times New Roman" panose="02020603050405020304" pitchFamily="18" charset="0"/>
                <a:cs typeface="Times New Roman" panose="02020603050405020304" pitchFamily="18" charset="0"/>
              </a:rPr>
              <a:t> knowing that he passed in science?</a:t>
            </a:r>
          </a:p>
          <a:p>
            <a:r>
              <a:rPr lang="en-US" b="1" dirty="0">
                <a:solidFill>
                  <a:schemeClr val="tx1"/>
                </a:solidFill>
                <a:latin typeface="Times New Roman" panose="02020603050405020304" pitchFamily="18" charset="0"/>
                <a:cs typeface="Times New Roman" panose="02020603050405020304" pitchFamily="18" charset="0"/>
              </a:rPr>
              <a:t>Solution:</a:t>
            </a:r>
            <a:endParaRPr lang="en-US" dirty="0">
              <a:solidFill>
                <a:schemeClr val="tx1"/>
              </a:solidFill>
              <a:latin typeface="Times New Roman" panose="02020603050405020304" pitchFamily="18" charset="0"/>
              <a:cs typeface="Times New Roman" panose="02020603050405020304" pitchFamily="18" charset="0"/>
            </a:endParaRPr>
          </a:p>
          <a:p>
            <a:r>
              <a:rPr lang="en-US" dirty="0">
                <a:solidFill>
                  <a:schemeClr val="tx1"/>
                </a:solidFill>
                <a:latin typeface="Times New Roman" panose="02020603050405020304" pitchFamily="18" charset="0"/>
                <a:cs typeface="Times New Roman" panose="02020603050405020304" pitchFamily="18" charset="0"/>
              </a:rPr>
              <a:t>Let A ≡ Event of passing in science</a:t>
            </a:r>
          </a:p>
          <a:p>
            <a:r>
              <a:rPr lang="en-US" dirty="0">
                <a:solidFill>
                  <a:schemeClr val="tx1"/>
                </a:solidFill>
                <a:latin typeface="Times New Roman" panose="02020603050405020304" pitchFamily="18" charset="0"/>
                <a:cs typeface="Times New Roman" panose="02020603050405020304" pitchFamily="18" charset="0"/>
              </a:rPr>
              <a:t>B ≡ Event of passing in </a:t>
            </a:r>
            <a:r>
              <a:rPr lang="en-US" dirty="0" err="1">
                <a:solidFill>
                  <a:schemeClr val="tx1"/>
                </a:solidFill>
                <a:latin typeface="Times New Roman" panose="02020603050405020304" pitchFamily="18" charset="0"/>
                <a:cs typeface="Times New Roman" panose="02020603050405020304" pitchFamily="18" charset="0"/>
              </a:rPr>
              <a:t>Maths</a:t>
            </a:r>
            <a:endParaRPr lang="en-US" dirty="0">
              <a:solidFill>
                <a:schemeClr val="tx1"/>
              </a:solidFill>
              <a:latin typeface="Times New Roman" panose="02020603050405020304" pitchFamily="18" charset="0"/>
              <a:cs typeface="Times New Roman" panose="02020603050405020304" pitchFamily="18" charset="0"/>
            </a:endParaRPr>
          </a:p>
          <a:p>
            <a:r>
              <a:rPr lang="en-US" dirty="0">
                <a:solidFill>
                  <a:schemeClr val="tx1"/>
                </a:solidFill>
                <a:latin typeface="Times New Roman" panose="02020603050405020304" pitchFamily="18" charset="0"/>
                <a:cs typeface="Times New Roman" panose="02020603050405020304" pitchFamily="18" charset="0"/>
              </a:rPr>
              <a:t>Given, P(B) =</a:t>
            </a:r>
            <a:r>
              <a:rPr lang="en-US" sz="4000" dirty="0">
                <a:solidFill>
                  <a:schemeClr val="tx1"/>
                </a:solidFill>
                <a:latin typeface="Times New Roman" panose="02020603050405020304" pitchFamily="18" charset="0"/>
                <a:cs typeface="Times New Roman" panose="02020603050405020304" pitchFamily="18" charset="0"/>
              </a:rPr>
              <a:t> ⅘ </a:t>
            </a:r>
            <a:r>
              <a:rPr lang="en-US" dirty="0">
                <a:solidFill>
                  <a:schemeClr val="tx1"/>
                </a:solidFill>
                <a:latin typeface="Times New Roman" panose="02020603050405020304" pitchFamily="18" charset="0"/>
                <a:cs typeface="Times New Roman" panose="02020603050405020304" pitchFamily="18" charset="0"/>
              </a:rPr>
              <a:t>and P(A ∩ B) = </a:t>
            </a:r>
            <a:r>
              <a:rPr lang="en-US" sz="4000" dirty="0">
                <a:solidFill>
                  <a:schemeClr val="tx1"/>
                </a:solidFill>
                <a:latin typeface="Times New Roman" panose="02020603050405020304" pitchFamily="18" charset="0"/>
                <a:cs typeface="Times New Roman" panose="02020603050405020304" pitchFamily="18" charset="0"/>
              </a:rPr>
              <a:t>½</a:t>
            </a:r>
          </a:p>
          <a:p>
            <a:r>
              <a:rPr lang="en-US" dirty="0">
                <a:solidFill>
                  <a:schemeClr val="tx1"/>
                </a:solidFill>
                <a:latin typeface="Times New Roman" panose="02020603050405020304" pitchFamily="18" charset="0"/>
                <a:cs typeface="Times New Roman" panose="02020603050405020304" pitchFamily="18" charset="0"/>
              </a:rPr>
              <a:t>Then, probability of passing </a:t>
            </a:r>
            <a:r>
              <a:rPr lang="en-US" dirty="0" err="1">
                <a:solidFill>
                  <a:schemeClr val="tx1"/>
                </a:solidFill>
                <a:latin typeface="Times New Roman" panose="02020603050405020304" pitchFamily="18" charset="0"/>
                <a:cs typeface="Times New Roman" panose="02020603050405020304" pitchFamily="18" charset="0"/>
              </a:rPr>
              <a:t>maths</a:t>
            </a:r>
            <a:r>
              <a:rPr lang="en-US" dirty="0">
                <a:solidFill>
                  <a:schemeClr val="tx1"/>
                </a:solidFill>
                <a:latin typeface="Times New Roman" panose="02020603050405020304" pitchFamily="18" charset="0"/>
                <a:cs typeface="Times New Roman" panose="02020603050405020304" pitchFamily="18" charset="0"/>
              </a:rPr>
              <a:t> after passing in science = </a:t>
            </a:r>
          </a:p>
          <a:p>
            <a:r>
              <a:rPr lang="en-US" dirty="0">
                <a:solidFill>
                  <a:schemeClr val="tx1"/>
                </a:solidFill>
                <a:latin typeface="Times New Roman" panose="02020603050405020304" pitchFamily="18" charset="0"/>
                <a:cs typeface="Times New Roman" panose="02020603050405020304" pitchFamily="18" charset="0"/>
              </a:rPr>
              <a:t>P(B|A) = P(A ∩ B)/P(A)</a:t>
            </a:r>
          </a:p>
          <a:p>
            <a:r>
              <a:rPr lang="en-US" sz="4000" dirty="0">
                <a:solidFill>
                  <a:schemeClr val="tx1"/>
                </a:solidFill>
                <a:latin typeface="Times New Roman" panose="02020603050405020304" pitchFamily="18" charset="0"/>
                <a:cs typeface="Times New Roman" panose="02020603050405020304" pitchFamily="18" charset="0"/>
              </a:rPr>
              <a:t>= ½ ÷ ⅘ = ⅝</a:t>
            </a:r>
          </a:p>
          <a:p>
            <a:r>
              <a:rPr lang="en-US" dirty="0">
                <a:solidFill>
                  <a:schemeClr val="tx1"/>
                </a:solidFill>
                <a:latin typeface="Times New Roman" panose="02020603050405020304" pitchFamily="18" charset="0"/>
                <a:cs typeface="Times New Roman" panose="02020603050405020304" pitchFamily="18" charset="0"/>
              </a:rPr>
              <a:t>∴ the probability of passing in </a:t>
            </a:r>
            <a:r>
              <a:rPr lang="en-US" dirty="0" err="1">
                <a:solidFill>
                  <a:schemeClr val="tx1"/>
                </a:solidFill>
                <a:latin typeface="Times New Roman" panose="02020603050405020304" pitchFamily="18" charset="0"/>
                <a:cs typeface="Times New Roman" panose="02020603050405020304" pitchFamily="18" charset="0"/>
              </a:rPr>
              <a:t>Maths</a:t>
            </a:r>
            <a:r>
              <a:rPr lang="en-US" dirty="0">
                <a:solidFill>
                  <a:schemeClr val="tx1"/>
                </a:solidFill>
                <a:latin typeface="Times New Roman" panose="02020603050405020304" pitchFamily="18" charset="0"/>
                <a:cs typeface="Times New Roman" panose="02020603050405020304" pitchFamily="18" charset="0"/>
              </a:rPr>
              <a:t> is </a:t>
            </a:r>
            <a:r>
              <a:rPr lang="en-US" sz="4000" dirty="0">
                <a:solidFill>
                  <a:schemeClr val="tx1"/>
                </a:solidFill>
                <a:latin typeface="Times New Roman" panose="02020603050405020304" pitchFamily="18" charset="0"/>
                <a:cs typeface="Times New Roman" panose="02020603050405020304" pitchFamily="18" charset="0"/>
              </a:rPr>
              <a:t>⅝.</a:t>
            </a:r>
          </a:p>
          <a:p>
            <a:endParaRPr lang="en-US" sz="25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672011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8648" y="307109"/>
            <a:ext cx="11489316" cy="5779655"/>
          </a:xfrm>
        </p:spPr>
        <p:txBody>
          <a:bodyPr>
            <a:normAutofit/>
          </a:bodyPr>
          <a:lstStyle/>
          <a:p>
            <a:r>
              <a:rPr lang="en-US" sz="2700" dirty="0">
                <a:solidFill>
                  <a:schemeClr val="tx1"/>
                </a:solidFill>
                <a:latin typeface="Times New Roman" panose="02020603050405020304" pitchFamily="18" charset="0"/>
                <a:cs typeface="Times New Roman" panose="02020603050405020304" pitchFamily="18" charset="0"/>
              </a:rPr>
              <a:t>Question 1:</a:t>
            </a:r>
          </a:p>
          <a:p>
            <a:r>
              <a:rPr lang="en-US" sz="2700" dirty="0">
                <a:solidFill>
                  <a:schemeClr val="tx1"/>
                </a:solidFill>
                <a:latin typeface="Times New Roman" panose="02020603050405020304" pitchFamily="18" charset="0"/>
                <a:cs typeface="Times New Roman" panose="02020603050405020304" pitchFamily="18" charset="0"/>
              </a:rPr>
              <a:t>In a survey among few people, 6/10 probability of people read Urdu newspaper, 4/10 probability of people read English newspaper and 2/10 read both. If a person is chosen at random and if he already reads English newspaper find the probability that he also reads Urdu newspaper.</a:t>
            </a:r>
          </a:p>
          <a:p>
            <a:r>
              <a:rPr lang="en-US" sz="2700" dirty="0">
                <a:solidFill>
                  <a:schemeClr val="tx1"/>
                </a:solidFill>
                <a:latin typeface="Times New Roman" panose="02020603050405020304" pitchFamily="18" charset="0"/>
                <a:cs typeface="Times New Roman" panose="02020603050405020304" pitchFamily="18" charset="0"/>
              </a:rPr>
              <a:t>Question 2:</a:t>
            </a:r>
          </a:p>
          <a:p>
            <a:r>
              <a:rPr lang="en-US" sz="2700" dirty="0">
                <a:solidFill>
                  <a:schemeClr val="tx1"/>
                </a:solidFill>
                <a:latin typeface="Times New Roman" panose="02020603050405020304" pitchFamily="18" charset="0"/>
                <a:cs typeface="Times New Roman" panose="02020603050405020304" pitchFamily="18" charset="0"/>
              </a:rPr>
              <a:t>A fair coin is tossed twice such that E: event of having both head and tail, and F: event of having at most one tail. Find P(E), P(F) and P(E|F)</a:t>
            </a:r>
          </a:p>
          <a:p>
            <a:pPr marL="0" indent="0">
              <a:buNone/>
            </a:pPr>
            <a:endParaRPr lang="en-US" sz="30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8508576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4212" y="685800"/>
            <a:ext cx="10436370" cy="5678055"/>
          </a:xfrm>
        </p:spPr>
        <p:txBody>
          <a:bodyPr/>
          <a:lstStyle/>
          <a:p>
            <a:r>
              <a:rPr lang="en-US" sz="3000" b="1" dirty="0">
                <a:solidFill>
                  <a:schemeClr val="tx1"/>
                </a:solidFill>
                <a:latin typeface="Times New Roman" panose="02020603050405020304" pitchFamily="18" charset="0"/>
                <a:cs typeface="Times New Roman" panose="02020603050405020304" pitchFamily="18" charset="0"/>
              </a:rPr>
              <a:t>Solution 1:</a:t>
            </a:r>
            <a:endParaRPr lang="en-US" sz="3000" dirty="0">
              <a:solidFill>
                <a:schemeClr val="tx1"/>
              </a:solidFill>
              <a:latin typeface="Times New Roman" panose="02020603050405020304" pitchFamily="18" charset="0"/>
              <a:cs typeface="Times New Roman" panose="02020603050405020304" pitchFamily="18" charset="0"/>
            </a:endParaRPr>
          </a:p>
          <a:p>
            <a:r>
              <a:rPr lang="en-US" sz="3000" dirty="0">
                <a:solidFill>
                  <a:schemeClr val="tx1"/>
                </a:solidFill>
                <a:latin typeface="Times New Roman" panose="02020603050405020304" pitchFamily="18" charset="0"/>
                <a:cs typeface="Times New Roman" panose="02020603050405020304" pitchFamily="18" charset="0"/>
              </a:rPr>
              <a:t>Let there be 100 people in the survey, then</a:t>
            </a:r>
          </a:p>
          <a:p>
            <a:r>
              <a:rPr lang="en-US" sz="3000" dirty="0">
                <a:solidFill>
                  <a:schemeClr val="tx1"/>
                </a:solidFill>
                <a:latin typeface="Times New Roman" panose="02020603050405020304" pitchFamily="18" charset="0"/>
                <a:cs typeface="Times New Roman" panose="02020603050405020304" pitchFamily="18" charset="0"/>
              </a:rPr>
              <a:t>Number of people read Urdu newspaper = n(A) = 60</a:t>
            </a:r>
          </a:p>
          <a:p>
            <a:r>
              <a:rPr lang="en-US" sz="3000" dirty="0">
                <a:solidFill>
                  <a:schemeClr val="tx1"/>
                </a:solidFill>
                <a:latin typeface="Times New Roman" panose="02020603050405020304" pitchFamily="18" charset="0"/>
                <a:cs typeface="Times New Roman" panose="02020603050405020304" pitchFamily="18" charset="0"/>
              </a:rPr>
              <a:t>Number of people read English newspaper = n(B) = 40</a:t>
            </a:r>
          </a:p>
          <a:p>
            <a:r>
              <a:rPr lang="en-US" sz="3000" dirty="0">
                <a:solidFill>
                  <a:schemeClr val="tx1"/>
                </a:solidFill>
                <a:latin typeface="Times New Roman" panose="02020603050405020304" pitchFamily="18" charset="0"/>
                <a:cs typeface="Times New Roman" panose="02020603050405020304" pitchFamily="18" charset="0"/>
              </a:rPr>
              <a:t>Number of people read both = n(A ∩ B) = 20</a:t>
            </a:r>
          </a:p>
          <a:p>
            <a:r>
              <a:rPr lang="en-US" sz="3000" dirty="0">
                <a:solidFill>
                  <a:schemeClr val="tx1"/>
                </a:solidFill>
                <a:latin typeface="Times New Roman" panose="02020603050405020304" pitchFamily="18" charset="0"/>
                <a:cs typeface="Times New Roman" panose="02020603050405020304" pitchFamily="18" charset="0"/>
              </a:rPr>
              <a:t>Probability of the person reading Urdu newspaper when he already reads English newspaper is given by –</a:t>
            </a:r>
          </a:p>
          <a:p>
            <a:r>
              <a:rPr lang="en-US" sz="3000" dirty="0">
                <a:solidFill>
                  <a:schemeClr val="tx1"/>
                </a:solidFill>
                <a:latin typeface="Times New Roman" panose="02020603050405020304" pitchFamily="18" charset="0"/>
                <a:cs typeface="Times New Roman" panose="02020603050405020304" pitchFamily="18" charset="0"/>
              </a:rPr>
              <a:t>P(A|B) = n(A ∩ B)/n(B) = 20/40 = ½.</a:t>
            </a:r>
          </a:p>
          <a:p>
            <a:endParaRPr lang="en-US" dirty="0"/>
          </a:p>
        </p:txBody>
      </p:sp>
    </p:spTree>
    <p:extLst>
      <p:ext uri="{BB962C8B-B14F-4D97-AF65-F5344CB8AC3E}">
        <p14:creationId xmlns:p14="http://schemas.microsoft.com/office/powerpoint/2010/main" val="161977633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4212" y="685800"/>
            <a:ext cx="9872952" cy="5391727"/>
          </a:xfrm>
        </p:spPr>
        <p:txBody>
          <a:bodyPr>
            <a:normAutofit/>
          </a:bodyPr>
          <a:lstStyle/>
          <a:p>
            <a:r>
              <a:rPr lang="en-US" sz="3000" b="1" dirty="0">
                <a:solidFill>
                  <a:schemeClr val="tx1"/>
                </a:solidFill>
                <a:latin typeface="Times New Roman" panose="02020603050405020304" pitchFamily="18" charset="0"/>
                <a:cs typeface="Times New Roman" panose="02020603050405020304" pitchFamily="18" charset="0"/>
              </a:rPr>
              <a:t>Solution 2:</a:t>
            </a:r>
            <a:endParaRPr lang="en-US" sz="3000" dirty="0">
              <a:solidFill>
                <a:schemeClr val="tx1"/>
              </a:solidFill>
              <a:latin typeface="Times New Roman" panose="02020603050405020304" pitchFamily="18" charset="0"/>
              <a:cs typeface="Times New Roman" panose="02020603050405020304" pitchFamily="18" charset="0"/>
            </a:endParaRPr>
          </a:p>
          <a:p>
            <a:r>
              <a:rPr lang="en-US" sz="3000" dirty="0">
                <a:solidFill>
                  <a:schemeClr val="tx1"/>
                </a:solidFill>
                <a:latin typeface="Times New Roman" panose="02020603050405020304" pitchFamily="18" charset="0"/>
                <a:cs typeface="Times New Roman" panose="02020603050405020304" pitchFamily="18" charset="0"/>
              </a:rPr>
              <a:t>The sample space S = { HH, HT, TH, TT}</a:t>
            </a:r>
          </a:p>
          <a:p>
            <a:r>
              <a:rPr lang="en-US" sz="3000" dirty="0">
                <a:solidFill>
                  <a:schemeClr val="tx1"/>
                </a:solidFill>
                <a:latin typeface="Times New Roman" panose="02020603050405020304" pitchFamily="18" charset="0"/>
                <a:cs typeface="Times New Roman" panose="02020603050405020304" pitchFamily="18" charset="0"/>
              </a:rPr>
              <a:t>E = {HT, TH}</a:t>
            </a:r>
          </a:p>
          <a:p>
            <a:r>
              <a:rPr lang="en-US" sz="3000" dirty="0">
                <a:solidFill>
                  <a:schemeClr val="tx1"/>
                </a:solidFill>
                <a:latin typeface="Times New Roman" panose="02020603050405020304" pitchFamily="18" charset="0"/>
                <a:cs typeface="Times New Roman" panose="02020603050405020304" pitchFamily="18" charset="0"/>
              </a:rPr>
              <a:t>F = {HH, HT, TH}</a:t>
            </a:r>
          </a:p>
          <a:p>
            <a:r>
              <a:rPr lang="en-US" sz="3000" dirty="0">
                <a:solidFill>
                  <a:schemeClr val="tx1"/>
                </a:solidFill>
                <a:latin typeface="Times New Roman" panose="02020603050405020304" pitchFamily="18" charset="0"/>
                <a:cs typeface="Times New Roman" panose="02020603050405020304" pitchFamily="18" charset="0"/>
              </a:rPr>
              <a:t>E ∩ F = {HT, TH}</a:t>
            </a:r>
          </a:p>
          <a:p>
            <a:r>
              <a:rPr lang="en-US" sz="3000" dirty="0">
                <a:solidFill>
                  <a:schemeClr val="tx1"/>
                </a:solidFill>
                <a:latin typeface="Times New Roman" panose="02020603050405020304" pitchFamily="18" charset="0"/>
                <a:cs typeface="Times New Roman" panose="02020603050405020304" pitchFamily="18" charset="0"/>
              </a:rPr>
              <a:t>P(E) = 2/4 = ½</a:t>
            </a:r>
          </a:p>
          <a:p>
            <a:r>
              <a:rPr lang="en-US" sz="3000" dirty="0">
                <a:solidFill>
                  <a:schemeClr val="tx1"/>
                </a:solidFill>
                <a:latin typeface="Times New Roman" panose="02020603050405020304" pitchFamily="18" charset="0"/>
                <a:cs typeface="Times New Roman" panose="02020603050405020304" pitchFamily="18" charset="0"/>
              </a:rPr>
              <a:t>P(F) = ¾</a:t>
            </a:r>
          </a:p>
          <a:p>
            <a:r>
              <a:rPr lang="en-US" sz="3000" dirty="0">
                <a:solidFill>
                  <a:schemeClr val="tx1"/>
                </a:solidFill>
                <a:latin typeface="Times New Roman" panose="02020603050405020304" pitchFamily="18" charset="0"/>
                <a:cs typeface="Times New Roman" panose="02020603050405020304" pitchFamily="18" charset="0"/>
              </a:rPr>
              <a:t>P(E ∩ F) = 2/4 = ½</a:t>
            </a:r>
          </a:p>
          <a:p>
            <a:r>
              <a:rPr lang="en-US" sz="3000" dirty="0">
                <a:solidFill>
                  <a:schemeClr val="tx1"/>
                </a:solidFill>
                <a:latin typeface="Times New Roman" panose="02020603050405020304" pitchFamily="18" charset="0"/>
                <a:cs typeface="Times New Roman" panose="02020603050405020304" pitchFamily="18" charset="0"/>
              </a:rPr>
              <a:t>P(E|F) = P(E ∩ F)/P(F) = ½ ÷ ¾ = ⅔.</a:t>
            </a:r>
          </a:p>
          <a:p>
            <a:endParaRPr lang="en-US" dirty="0"/>
          </a:p>
        </p:txBody>
      </p:sp>
    </p:spTree>
    <p:extLst>
      <p:ext uri="{BB962C8B-B14F-4D97-AF65-F5344CB8AC3E}">
        <p14:creationId xmlns:p14="http://schemas.microsoft.com/office/powerpoint/2010/main" val="29994753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4212" y="685800"/>
            <a:ext cx="10413716" cy="5676499"/>
          </a:xfrm>
        </p:spPr>
        <p:txBody>
          <a:bodyPr>
            <a:noAutofit/>
          </a:bodyPr>
          <a:lstStyle/>
          <a:p>
            <a:r>
              <a:rPr lang="en-US" sz="3000" dirty="0">
                <a:solidFill>
                  <a:schemeClr val="tx1"/>
                </a:solidFill>
                <a:latin typeface="Times New Roman" panose="02020603050405020304" pitchFamily="18" charset="0"/>
                <a:cs typeface="Times New Roman" panose="02020603050405020304" pitchFamily="18" charset="0"/>
              </a:rPr>
              <a:t>Overview:</a:t>
            </a:r>
          </a:p>
          <a:p>
            <a:r>
              <a:rPr lang="en-US" sz="3000" dirty="0">
                <a:solidFill>
                  <a:schemeClr val="tx1"/>
                </a:solidFill>
                <a:latin typeface="Times New Roman" panose="02020603050405020304" pitchFamily="18" charset="0"/>
                <a:cs typeface="Times New Roman" panose="02020603050405020304" pitchFamily="18" charset="0"/>
              </a:rPr>
              <a:t>The probability of an event is a value between 0 and 1 inclusive. It indicates how likely the occurrence of this event is. </a:t>
            </a:r>
          </a:p>
          <a:p>
            <a:r>
              <a:rPr lang="en-US" sz="3000" dirty="0">
                <a:solidFill>
                  <a:schemeClr val="tx1"/>
                </a:solidFill>
                <a:latin typeface="Times New Roman" panose="02020603050405020304" pitchFamily="18" charset="0"/>
                <a:cs typeface="Times New Roman" panose="02020603050405020304" pitchFamily="18" charset="0"/>
              </a:rPr>
              <a:t>A value of 0 means this event is not likely to occur. On the other hand, a value of 1 means this event is sure to happen. Any value in between indicates likelihood. </a:t>
            </a:r>
          </a:p>
          <a:p>
            <a:r>
              <a:rPr lang="en-US" sz="3000" dirty="0">
                <a:solidFill>
                  <a:schemeClr val="tx1"/>
                </a:solidFill>
                <a:latin typeface="Times New Roman" panose="02020603050405020304" pitchFamily="18" charset="0"/>
                <a:cs typeface="Times New Roman" panose="02020603050405020304" pitchFamily="18" charset="0"/>
              </a:rPr>
              <a:t>The larger the value, the more the possibility. </a:t>
            </a:r>
          </a:p>
          <a:p>
            <a:r>
              <a:rPr lang="en-US" sz="3000" dirty="0">
                <a:solidFill>
                  <a:schemeClr val="tx1"/>
                </a:solidFill>
                <a:latin typeface="Times New Roman" panose="02020603050405020304" pitchFamily="18" charset="0"/>
                <a:cs typeface="Times New Roman" panose="02020603050405020304" pitchFamily="18" charset="0"/>
              </a:rPr>
              <a:t>Now, let’s consider two events, A and B. Joint, marginal, and conditional probabilities are values we obtain by considering both events A and B.</a:t>
            </a:r>
          </a:p>
        </p:txBody>
      </p:sp>
      <p:sp>
        <p:nvSpPr>
          <p:cNvPr id="5" name="AutoShape 2" descr="A"/>
          <p:cNvSpPr>
            <a:spLocks noChangeAspect="1" noChangeArrowheads="1"/>
          </p:cNvSpPr>
          <p:nvPr/>
        </p:nvSpPr>
        <p:spPr bwMode="auto">
          <a:xfrm>
            <a:off x="1276350" y="198438"/>
            <a:ext cx="123825" cy="123825"/>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 name="AutoShape 3" descr="B"/>
          <p:cNvSpPr>
            <a:spLocks noChangeAspect="1" noChangeArrowheads="1"/>
          </p:cNvSpPr>
          <p:nvPr/>
        </p:nvSpPr>
        <p:spPr bwMode="auto">
          <a:xfrm>
            <a:off x="1955800" y="198438"/>
            <a:ext cx="133350" cy="1143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 name="AutoShape 4" descr="A"/>
          <p:cNvSpPr>
            <a:spLocks noChangeAspect="1" noChangeArrowheads="1"/>
          </p:cNvSpPr>
          <p:nvPr/>
        </p:nvSpPr>
        <p:spPr bwMode="auto">
          <a:xfrm>
            <a:off x="16557625" y="198438"/>
            <a:ext cx="123825" cy="123825"/>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 name="AutoShape 5" descr="B"/>
          <p:cNvSpPr>
            <a:spLocks noChangeAspect="1" noChangeArrowheads="1"/>
          </p:cNvSpPr>
          <p:nvPr/>
        </p:nvSpPr>
        <p:spPr bwMode="auto">
          <a:xfrm>
            <a:off x="17345025" y="198438"/>
            <a:ext cx="133350" cy="1143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Tree>
    <p:extLst>
      <p:ext uri="{BB962C8B-B14F-4D97-AF65-F5344CB8AC3E}">
        <p14:creationId xmlns:p14="http://schemas.microsoft.com/office/powerpoint/2010/main" val="1981606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32872" y="826384"/>
            <a:ext cx="10515600" cy="4351338"/>
          </a:xfrm>
        </p:spPr>
        <p:txBody>
          <a:bodyPr>
            <a:normAutofit/>
          </a:bodyPr>
          <a:lstStyle/>
          <a:p>
            <a:pPr fontAlgn="base"/>
            <a:r>
              <a:rPr lang="en-US" sz="3000" dirty="0">
                <a:solidFill>
                  <a:schemeClr val="tx1"/>
                </a:solidFill>
                <a:latin typeface="Times New Roman" panose="02020603050405020304" pitchFamily="18" charset="0"/>
                <a:cs typeface="Times New Roman" panose="02020603050405020304" pitchFamily="18" charset="0"/>
              </a:rPr>
              <a:t>Now, there is another way to calculate the conditional probability.</a:t>
            </a:r>
          </a:p>
          <a:p>
            <a:pPr fontAlgn="base"/>
            <a:r>
              <a:rPr lang="en-US" sz="3000" dirty="0">
                <a:solidFill>
                  <a:schemeClr val="tx1"/>
                </a:solidFill>
                <a:latin typeface="Times New Roman" panose="02020603050405020304" pitchFamily="18" charset="0"/>
                <a:cs typeface="Times New Roman" panose="02020603050405020304" pitchFamily="18" charset="0"/>
              </a:rPr>
              <a:t>Specifically, one conditional probability can be calculated using the other conditional probability. Such a case is known as Bayesian Probability or Bayesian Theorem.</a:t>
            </a:r>
          </a:p>
          <a:p>
            <a:pPr fontAlgn="base"/>
            <a:r>
              <a:rPr lang="en-US" sz="3000" dirty="0">
                <a:solidFill>
                  <a:schemeClr val="tx1"/>
                </a:solidFill>
                <a:latin typeface="Times New Roman" panose="02020603050405020304" pitchFamily="18" charset="0"/>
                <a:cs typeface="Times New Roman" panose="02020603050405020304" pitchFamily="18" charset="0"/>
              </a:rPr>
              <a:t>The formula for Bayes’ Theorem is:</a:t>
            </a:r>
          </a:p>
          <a:p>
            <a:pPr fontAlgn="base"/>
            <a:endParaRPr lang="en-US" dirty="0"/>
          </a:p>
        </p:txBody>
      </p:sp>
      <p:pic>
        <p:nvPicPr>
          <p:cNvPr id="4" name="Picture 3"/>
          <p:cNvPicPr>
            <a:picLocks noChangeAspect="1"/>
          </p:cNvPicPr>
          <p:nvPr/>
        </p:nvPicPr>
        <p:blipFill>
          <a:blip r:embed="rId2"/>
          <a:stretch>
            <a:fillRect/>
          </a:stretch>
        </p:blipFill>
        <p:spPr>
          <a:xfrm>
            <a:off x="3418897" y="3429000"/>
            <a:ext cx="5543550" cy="1476375"/>
          </a:xfrm>
          <a:prstGeom prst="rect">
            <a:avLst/>
          </a:prstGeom>
        </p:spPr>
      </p:pic>
      <p:sp>
        <p:nvSpPr>
          <p:cNvPr id="5" name="TextBox 4"/>
          <p:cNvSpPr txBox="1"/>
          <p:nvPr/>
        </p:nvSpPr>
        <p:spPr>
          <a:xfrm>
            <a:off x="4232253" y="5754617"/>
            <a:ext cx="7453746" cy="553998"/>
          </a:xfrm>
          <a:prstGeom prst="rect">
            <a:avLst/>
          </a:prstGeom>
          <a:noFill/>
        </p:spPr>
        <p:txBody>
          <a:bodyPr wrap="square" rtlCol="0">
            <a:spAutoFit/>
          </a:bodyPr>
          <a:lstStyle/>
          <a:p>
            <a:pPr marL="285750" indent="-285750">
              <a:buFont typeface="Arial" panose="020B0604020202020204" pitchFamily="34" charset="0"/>
              <a:buChar char="•"/>
            </a:pPr>
            <a:r>
              <a:rPr lang="en-US" sz="3000" dirty="0">
                <a:latin typeface="Times New Roman" panose="02020603050405020304" pitchFamily="18" charset="0"/>
                <a:cs typeface="Times New Roman" panose="02020603050405020304" pitchFamily="18" charset="0"/>
              </a:rPr>
              <a:t>The reverse is also true. </a:t>
            </a:r>
          </a:p>
        </p:txBody>
      </p:sp>
    </p:spTree>
    <p:extLst>
      <p:ext uri="{BB962C8B-B14F-4D97-AF65-F5344CB8AC3E}">
        <p14:creationId xmlns:p14="http://schemas.microsoft.com/office/powerpoint/2010/main" val="411298039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4213" y="288636"/>
            <a:ext cx="10297824" cy="3396673"/>
          </a:xfrm>
        </p:spPr>
        <p:txBody>
          <a:bodyPr>
            <a:normAutofit/>
          </a:bodyPr>
          <a:lstStyle/>
          <a:p>
            <a:r>
              <a:rPr lang="en-US" sz="2500" dirty="0">
                <a:solidFill>
                  <a:schemeClr val="tx1"/>
                </a:solidFill>
                <a:latin typeface="Times New Roman" panose="02020603050405020304" pitchFamily="18" charset="0"/>
                <a:cs typeface="Times New Roman" panose="02020603050405020304" pitchFamily="18" charset="0"/>
              </a:rPr>
              <a:t>Law of Total Probability:</a:t>
            </a:r>
          </a:p>
          <a:p>
            <a:r>
              <a:rPr lang="en-US" sz="2500" dirty="0">
                <a:solidFill>
                  <a:schemeClr val="tx1"/>
                </a:solidFill>
                <a:latin typeface="Times New Roman" panose="02020603050405020304" pitchFamily="18" charset="0"/>
                <a:cs typeface="Times New Roman" panose="02020603050405020304" pitchFamily="18" charset="0"/>
              </a:rPr>
              <a:t>The Law of Total Probability is a fundamental concept in probability theory. It states that the probability of an event can be expressed as the sum of the probabilities of that event occurring under different conditions or scenarios.</a:t>
            </a:r>
          </a:p>
          <a:p>
            <a:r>
              <a:rPr lang="en-US" sz="2500" dirty="0">
                <a:solidFill>
                  <a:schemeClr val="tx1"/>
                </a:solidFill>
                <a:latin typeface="Times New Roman" panose="02020603050405020304" pitchFamily="18" charset="0"/>
                <a:cs typeface="Times New Roman" panose="02020603050405020304" pitchFamily="18" charset="0"/>
              </a:rPr>
              <a:t>For two events A and B associated with a sample space S, the sample space can be divided into a set A ∩ B′, A ∩ B, A′ ∩ B, A′ ∩ B′.</a:t>
            </a:r>
          </a:p>
        </p:txBody>
      </p:sp>
      <p:pic>
        <p:nvPicPr>
          <p:cNvPr id="4" name="Picture 3"/>
          <p:cNvPicPr>
            <a:picLocks noChangeAspect="1"/>
          </p:cNvPicPr>
          <p:nvPr/>
        </p:nvPicPr>
        <p:blipFill rotWithShape="1">
          <a:blip r:embed="rId2"/>
          <a:srcRect l="8560" r="1882"/>
          <a:stretch/>
        </p:blipFill>
        <p:spPr>
          <a:xfrm>
            <a:off x="3528290" y="3603610"/>
            <a:ext cx="4250891" cy="2848568"/>
          </a:xfrm>
          <a:prstGeom prst="rect">
            <a:avLst/>
          </a:prstGeom>
        </p:spPr>
      </p:pic>
    </p:spTree>
    <p:extLst>
      <p:ext uri="{BB962C8B-B14F-4D97-AF65-F5344CB8AC3E}">
        <p14:creationId xmlns:p14="http://schemas.microsoft.com/office/powerpoint/2010/main" val="150612589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4212" y="685801"/>
            <a:ext cx="9734406" cy="690418"/>
          </a:xfrm>
        </p:spPr>
        <p:txBody>
          <a:bodyPr/>
          <a:lstStyle/>
          <a:p>
            <a:r>
              <a:rPr lang="en-US" sz="3000" dirty="0">
                <a:solidFill>
                  <a:schemeClr val="tx1"/>
                </a:solidFill>
                <a:latin typeface="Times New Roman" panose="02020603050405020304" pitchFamily="18" charset="0"/>
                <a:cs typeface="Times New Roman" panose="02020603050405020304" pitchFamily="18" charset="0"/>
              </a:rPr>
              <a:t>Law of Total Probability (LOTP):</a:t>
            </a:r>
          </a:p>
          <a:p>
            <a:endParaRPr lang="en-US" dirty="0"/>
          </a:p>
        </p:txBody>
      </p:sp>
      <p:pic>
        <p:nvPicPr>
          <p:cNvPr id="4" name="Picture 3"/>
          <p:cNvPicPr>
            <a:picLocks noChangeAspect="1"/>
          </p:cNvPicPr>
          <p:nvPr/>
        </p:nvPicPr>
        <p:blipFill>
          <a:blip r:embed="rId2"/>
          <a:stretch>
            <a:fillRect/>
          </a:stretch>
        </p:blipFill>
        <p:spPr>
          <a:xfrm>
            <a:off x="2992582" y="1449532"/>
            <a:ext cx="4127789" cy="1104249"/>
          </a:xfrm>
          <a:prstGeom prst="rect">
            <a:avLst/>
          </a:prstGeom>
        </p:spPr>
      </p:pic>
      <p:sp>
        <p:nvSpPr>
          <p:cNvPr id="5" name="Rectangle 4"/>
          <p:cNvSpPr/>
          <p:nvPr/>
        </p:nvSpPr>
        <p:spPr>
          <a:xfrm>
            <a:off x="572655" y="2627095"/>
            <a:ext cx="11296072" cy="3939540"/>
          </a:xfrm>
          <a:prstGeom prst="rect">
            <a:avLst/>
          </a:prstGeom>
        </p:spPr>
        <p:txBody>
          <a:bodyPr wrap="square">
            <a:spAutoFit/>
          </a:bodyPr>
          <a:lstStyle/>
          <a:p>
            <a:pPr marL="342900" indent="-342900">
              <a:buFont typeface="Arial" panose="020B0604020202020204" pitchFamily="34" charset="0"/>
              <a:buChar char="•"/>
            </a:pPr>
            <a:r>
              <a:rPr lang="en-US" sz="2500" dirty="0">
                <a:latin typeface="Times New Roman" panose="02020603050405020304" pitchFamily="18" charset="0"/>
                <a:cs typeface="Times New Roman" panose="02020603050405020304" pitchFamily="18" charset="0"/>
              </a:rPr>
              <a:t>Question:</a:t>
            </a:r>
          </a:p>
          <a:p>
            <a:r>
              <a:rPr lang="en-US" sz="2500" dirty="0">
                <a:latin typeface="Times New Roman" panose="02020603050405020304" pitchFamily="18" charset="0"/>
                <a:cs typeface="Times New Roman" panose="02020603050405020304" pitchFamily="18" charset="0"/>
              </a:rPr>
              <a:t>A person has undertaken a mining job. The probabilities of completion of the job on time with and without rain are 0.42 and 0.90 respectively. If the probability that it will rain is 0.45, then determine the probability that the mining job will be completed on time.</a:t>
            </a:r>
          </a:p>
          <a:p>
            <a:r>
              <a:rPr lang="en-US" sz="2500" b="1" dirty="0">
                <a:latin typeface="Times New Roman" panose="02020603050405020304" pitchFamily="18" charset="0"/>
                <a:cs typeface="Times New Roman" panose="02020603050405020304" pitchFamily="18" charset="0"/>
              </a:rPr>
              <a:t>Solution:</a:t>
            </a:r>
            <a:endParaRPr lang="en-US" sz="2500" dirty="0">
              <a:latin typeface="Times New Roman" panose="02020603050405020304" pitchFamily="18" charset="0"/>
              <a:cs typeface="Times New Roman" panose="02020603050405020304" pitchFamily="18" charset="0"/>
            </a:endParaRPr>
          </a:p>
          <a:p>
            <a:r>
              <a:rPr lang="en-US" sz="2500" dirty="0">
                <a:latin typeface="Times New Roman" panose="02020603050405020304" pitchFamily="18" charset="0"/>
                <a:cs typeface="Times New Roman" panose="02020603050405020304" pitchFamily="18" charset="0"/>
              </a:rPr>
              <a:t>Let A be the event that the mining job will be completed on time and B be the event that it rains. We have,</a:t>
            </a:r>
          </a:p>
          <a:p>
            <a:r>
              <a:rPr lang="en-US" sz="2500" dirty="0">
                <a:latin typeface="Times New Roman" panose="02020603050405020304" pitchFamily="18" charset="0"/>
                <a:cs typeface="Times New Roman" panose="02020603050405020304" pitchFamily="18" charset="0"/>
              </a:rPr>
              <a:t>P(B) = 0.45,</a:t>
            </a:r>
          </a:p>
          <a:p>
            <a:r>
              <a:rPr lang="en-US" sz="2500" dirty="0">
                <a:latin typeface="Times New Roman" panose="02020603050405020304" pitchFamily="18" charset="0"/>
                <a:cs typeface="Times New Roman" panose="02020603050405020304" pitchFamily="18" charset="0"/>
              </a:rPr>
              <a:t>P(no rain) = P(B′) = 1 − P(B) = 1 − 0.45 = 0.55</a:t>
            </a:r>
          </a:p>
        </p:txBody>
      </p:sp>
    </p:spTree>
    <p:extLst>
      <p:ext uri="{BB962C8B-B14F-4D97-AF65-F5344CB8AC3E}">
        <p14:creationId xmlns:p14="http://schemas.microsoft.com/office/powerpoint/2010/main" val="105311179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4212" y="685800"/>
            <a:ext cx="9328006" cy="5364018"/>
          </a:xfrm>
        </p:spPr>
        <p:txBody>
          <a:bodyPr>
            <a:normAutofit/>
          </a:bodyPr>
          <a:lstStyle/>
          <a:p>
            <a:r>
              <a:rPr lang="en-US" sz="2500" dirty="0">
                <a:solidFill>
                  <a:schemeClr val="tx1"/>
                </a:solidFill>
                <a:latin typeface="Times New Roman" panose="02020603050405020304" pitchFamily="18" charset="0"/>
                <a:cs typeface="Times New Roman" panose="02020603050405020304" pitchFamily="18" charset="0"/>
              </a:rPr>
              <a:t>By multiplication law of probability,</a:t>
            </a:r>
          </a:p>
          <a:p>
            <a:r>
              <a:rPr lang="en-US" sz="2500" dirty="0">
                <a:solidFill>
                  <a:schemeClr val="tx1"/>
                </a:solidFill>
                <a:latin typeface="Times New Roman" panose="02020603050405020304" pitchFamily="18" charset="0"/>
                <a:cs typeface="Times New Roman" panose="02020603050405020304" pitchFamily="18" charset="0"/>
              </a:rPr>
              <a:t>P(A|B) = 0.42</a:t>
            </a:r>
          </a:p>
          <a:p>
            <a:r>
              <a:rPr lang="en-US" sz="2500" dirty="0">
                <a:solidFill>
                  <a:schemeClr val="tx1"/>
                </a:solidFill>
                <a:latin typeface="Times New Roman" panose="02020603050405020304" pitchFamily="18" charset="0"/>
                <a:cs typeface="Times New Roman" panose="02020603050405020304" pitchFamily="18" charset="0"/>
              </a:rPr>
              <a:t>P(A|B′) = 0.90</a:t>
            </a:r>
          </a:p>
          <a:p>
            <a:r>
              <a:rPr lang="en-US" sz="2500" dirty="0">
                <a:solidFill>
                  <a:schemeClr val="tx1"/>
                </a:solidFill>
                <a:latin typeface="Times New Roman" panose="02020603050405020304" pitchFamily="18" charset="0"/>
                <a:cs typeface="Times New Roman" panose="02020603050405020304" pitchFamily="18" charset="0"/>
              </a:rPr>
              <a:t>Since, events B and B′ form partitions of the sample space S, by total probability theorem, we have</a:t>
            </a:r>
          </a:p>
          <a:p>
            <a:r>
              <a:rPr lang="en-US" sz="2500" dirty="0">
                <a:solidFill>
                  <a:schemeClr val="tx1"/>
                </a:solidFill>
                <a:latin typeface="Times New Roman" panose="02020603050405020304" pitchFamily="18" charset="0"/>
                <a:cs typeface="Times New Roman" panose="02020603050405020304" pitchFamily="18" charset="0"/>
              </a:rPr>
              <a:t>P(A) = P(B) P(A|B) + P(B′) P(A|B′)</a:t>
            </a:r>
          </a:p>
          <a:p>
            <a:r>
              <a:rPr lang="en-US" sz="2500" dirty="0">
                <a:solidFill>
                  <a:schemeClr val="tx1"/>
                </a:solidFill>
                <a:latin typeface="Times New Roman" panose="02020603050405020304" pitchFamily="18" charset="0"/>
                <a:cs typeface="Times New Roman" panose="02020603050405020304" pitchFamily="18" charset="0"/>
              </a:rPr>
              <a:t>=0.45 × 0.42 + 0.55 × 0.9</a:t>
            </a:r>
          </a:p>
          <a:p>
            <a:r>
              <a:rPr lang="en-US" sz="2500" dirty="0">
                <a:solidFill>
                  <a:schemeClr val="tx1"/>
                </a:solidFill>
                <a:latin typeface="Times New Roman" panose="02020603050405020304" pitchFamily="18" charset="0"/>
                <a:cs typeface="Times New Roman" panose="02020603050405020304" pitchFamily="18" charset="0"/>
              </a:rPr>
              <a:t>= 0.189 + 0.495 = 0.684</a:t>
            </a:r>
          </a:p>
          <a:p>
            <a:r>
              <a:rPr lang="en-US" sz="2500" dirty="0">
                <a:solidFill>
                  <a:schemeClr val="tx1"/>
                </a:solidFill>
                <a:latin typeface="Times New Roman" panose="02020603050405020304" pitchFamily="18" charset="0"/>
                <a:cs typeface="Times New Roman" panose="02020603050405020304" pitchFamily="18" charset="0"/>
              </a:rPr>
              <a:t>So, the probability that the job will be completed on time is 0.684.</a:t>
            </a:r>
          </a:p>
          <a:p>
            <a:endParaRPr lang="en-US" dirty="0"/>
          </a:p>
        </p:txBody>
      </p:sp>
    </p:spTree>
    <p:extLst>
      <p:ext uri="{BB962C8B-B14F-4D97-AF65-F5344CB8AC3E}">
        <p14:creationId xmlns:p14="http://schemas.microsoft.com/office/powerpoint/2010/main" val="80722209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4212" y="685801"/>
            <a:ext cx="9688224" cy="745836"/>
          </a:xfrm>
        </p:spPr>
        <p:txBody>
          <a:bodyPr/>
          <a:lstStyle/>
          <a:p>
            <a:r>
              <a:rPr lang="en-US" sz="3000" dirty="0">
                <a:solidFill>
                  <a:schemeClr val="tx1"/>
                </a:solidFill>
                <a:latin typeface="Times New Roman" panose="02020603050405020304" pitchFamily="18" charset="0"/>
                <a:cs typeface="Times New Roman" panose="02020603050405020304" pitchFamily="18" charset="0"/>
              </a:rPr>
              <a:t>Example 2:</a:t>
            </a:r>
          </a:p>
          <a:p>
            <a:endParaRPr lang="en-US" dirty="0"/>
          </a:p>
        </p:txBody>
      </p:sp>
      <p:pic>
        <p:nvPicPr>
          <p:cNvPr id="4" name="Picture 3"/>
          <p:cNvPicPr>
            <a:picLocks noChangeAspect="1"/>
          </p:cNvPicPr>
          <p:nvPr/>
        </p:nvPicPr>
        <p:blipFill>
          <a:blip r:embed="rId2"/>
          <a:stretch>
            <a:fillRect/>
          </a:stretch>
        </p:blipFill>
        <p:spPr>
          <a:xfrm>
            <a:off x="1451750" y="1431637"/>
            <a:ext cx="8920686" cy="4932218"/>
          </a:xfrm>
          <a:prstGeom prst="rect">
            <a:avLst/>
          </a:prstGeom>
        </p:spPr>
      </p:pic>
    </p:spTree>
    <p:extLst>
      <p:ext uri="{BB962C8B-B14F-4D97-AF65-F5344CB8AC3E}">
        <p14:creationId xmlns:p14="http://schemas.microsoft.com/office/powerpoint/2010/main" val="211313158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33229" y="279400"/>
            <a:ext cx="11590915" cy="6315364"/>
          </a:xfrm>
        </p:spPr>
        <p:txBody>
          <a:bodyPr>
            <a:normAutofit/>
          </a:bodyPr>
          <a:lstStyle/>
          <a:p>
            <a:r>
              <a:rPr lang="en-US" sz="2900" dirty="0">
                <a:solidFill>
                  <a:schemeClr val="tx1"/>
                </a:solidFill>
                <a:latin typeface="Times New Roman" panose="02020603050405020304" pitchFamily="18" charset="0"/>
                <a:cs typeface="Times New Roman" panose="02020603050405020304" pitchFamily="18" charset="0"/>
              </a:rPr>
              <a:t>Example 3:</a:t>
            </a:r>
          </a:p>
          <a:p>
            <a:r>
              <a:rPr lang="en-US" sz="2900" dirty="0">
                <a:solidFill>
                  <a:schemeClr val="tx1"/>
                </a:solidFill>
                <a:latin typeface="Times New Roman" panose="02020603050405020304" pitchFamily="18" charset="0"/>
                <a:cs typeface="Times New Roman" panose="02020603050405020304" pitchFamily="18" charset="0"/>
              </a:rPr>
              <a:t>Suppose you have two boxes of cookies, Box A and Box B. Box A contains 8 chocolate chip cookies and 2 strawberry cookies, while Box B contains 4 chocolate chip cookies and 6 strawberry cookies. You randomly select one box and then randomly pick a cookie from that box. The cookie you picked is a chocolate chip cookie. What is the probability that you picked it from Box A?</a:t>
            </a:r>
          </a:p>
          <a:p>
            <a:endParaRPr lang="en-US" sz="2900" dirty="0">
              <a:latin typeface="Times New Roman" panose="02020603050405020304" pitchFamily="18" charset="0"/>
              <a:cs typeface="Times New Roman" panose="02020603050405020304" pitchFamily="18" charset="0"/>
            </a:endParaRPr>
          </a:p>
          <a:p>
            <a:r>
              <a:rPr lang="en-US" sz="2900" dirty="0">
                <a:latin typeface="Times New Roman" panose="02020603050405020304" pitchFamily="18" charset="0"/>
                <a:cs typeface="Times New Roman" panose="02020603050405020304" pitchFamily="18" charset="0"/>
              </a:rPr>
              <a:t>Solution:</a:t>
            </a:r>
            <a:endParaRPr lang="en-US" sz="2900" dirty="0">
              <a:solidFill>
                <a:schemeClr val="tx1"/>
              </a:solidFill>
              <a:latin typeface="Times New Roman" panose="02020603050405020304" pitchFamily="18" charset="0"/>
              <a:cs typeface="Times New Roman" panose="02020603050405020304" pitchFamily="18" charset="0"/>
            </a:endParaRPr>
          </a:p>
          <a:p>
            <a:pPr marL="457200" lvl="1" indent="0">
              <a:buNone/>
            </a:pPr>
            <a:r>
              <a:rPr lang="en-US" sz="2500" dirty="0">
                <a:solidFill>
                  <a:schemeClr val="tx1"/>
                </a:solidFill>
                <a:latin typeface="Times New Roman" panose="02020603050405020304" pitchFamily="18" charset="0"/>
                <a:cs typeface="Times New Roman" panose="02020603050405020304" pitchFamily="18" charset="0"/>
              </a:rPr>
              <a:t>Let's denote the events as follows: A: Picking from Box A. B: Picking a chocolate chip cookie.</a:t>
            </a:r>
          </a:p>
          <a:p>
            <a:pPr marL="457200" lvl="1" indent="0">
              <a:buNone/>
            </a:pPr>
            <a:r>
              <a:rPr lang="en-US" sz="2500" dirty="0">
                <a:solidFill>
                  <a:schemeClr val="tx1"/>
                </a:solidFill>
                <a:latin typeface="Times New Roman" panose="02020603050405020304" pitchFamily="18" charset="0"/>
                <a:cs typeface="Times New Roman" panose="02020603050405020304" pitchFamily="18" charset="0"/>
              </a:rPr>
              <a:t>Using Bayes' theorem, we can calculate the probability of picking from Box A given that the cookie is a chocolate chip cookie:</a:t>
            </a:r>
          </a:p>
          <a:p>
            <a:pPr marL="457200" lvl="1" indent="0">
              <a:buNone/>
            </a:pPr>
            <a:br>
              <a:rPr lang="en-US" dirty="0"/>
            </a:br>
            <a:endParaRPr lang="en-US" dirty="0"/>
          </a:p>
        </p:txBody>
      </p:sp>
    </p:spTree>
    <p:extLst>
      <p:ext uri="{BB962C8B-B14F-4D97-AF65-F5344CB8AC3E}">
        <p14:creationId xmlns:p14="http://schemas.microsoft.com/office/powerpoint/2010/main" val="321057996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907378D-42CC-AAC1-102B-35699FA9499A}"/>
              </a:ext>
            </a:extLst>
          </p:cNvPr>
          <p:cNvSpPr>
            <a:spLocks noGrp="1"/>
          </p:cNvSpPr>
          <p:nvPr>
            <p:ph idx="1"/>
          </p:nvPr>
        </p:nvSpPr>
        <p:spPr>
          <a:xfrm>
            <a:off x="913614" y="845236"/>
            <a:ext cx="10389124" cy="4905115"/>
          </a:xfrm>
        </p:spPr>
        <p:txBody>
          <a:bodyPr>
            <a:normAutofit lnSpcReduction="10000"/>
          </a:bodyPr>
          <a:lstStyle/>
          <a:p>
            <a:pPr marL="0" indent="0">
              <a:buNone/>
            </a:pPr>
            <a:r>
              <a:rPr lang="en-US" sz="2800" dirty="0">
                <a:solidFill>
                  <a:schemeClr val="tx1"/>
                </a:solidFill>
                <a:latin typeface="Times New Roman" panose="02020603050405020304" pitchFamily="18" charset="0"/>
                <a:cs typeface="Times New Roman" panose="02020603050405020304" pitchFamily="18" charset="0"/>
              </a:rPr>
              <a:t>P(A | B) = (P(B | A) * P(A)) / P(B)</a:t>
            </a:r>
          </a:p>
          <a:p>
            <a:pPr marL="0" indent="0">
              <a:buNone/>
            </a:pPr>
            <a:endParaRPr lang="en-US" sz="2800" dirty="0">
              <a:solidFill>
                <a:schemeClr val="tx1"/>
              </a:solidFill>
              <a:latin typeface="Times New Roman" panose="02020603050405020304" pitchFamily="18" charset="0"/>
              <a:cs typeface="Times New Roman" panose="02020603050405020304" pitchFamily="18" charset="0"/>
            </a:endParaRPr>
          </a:p>
          <a:p>
            <a:pPr marL="0" indent="0">
              <a:buNone/>
            </a:pPr>
            <a:r>
              <a:rPr lang="en-US" sz="2800" dirty="0">
                <a:solidFill>
                  <a:schemeClr val="tx1"/>
                </a:solidFill>
                <a:latin typeface="Times New Roman" panose="02020603050405020304" pitchFamily="18" charset="0"/>
                <a:cs typeface="Times New Roman" panose="02020603050405020304" pitchFamily="18" charset="0"/>
              </a:rPr>
              <a:t>P(B | A) is the likelihood of picking a chocolate chip cookie given that you picked from Box A, which is 8/10 or 0.8.</a:t>
            </a:r>
          </a:p>
          <a:p>
            <a:pPr marL="0" indent="0">
              <a:buNone/>
            </a:pPr>
            <a:endParaRPr lang="en-US" sz="2800" dirty="0">
              <a:solidFill>
                <a:schemeClr val="tx1"/>
              </a:solidFill>
              <a:latin typeface="Times New Roman" panose="02020603050405020304" pitchFamily="18" charset="0"/>
              <a:cs typeface="Times New Roman" panose="02020603050405020304" pitchFamily="18" charset="0"/>
            </a:endParaRPr>
          </a:p>
          <a:p>
            <a:pPr marL="0" indent="0">
              <a:buNone/>
            </a:pPr>
            <a:r>
              <a:rPr lang="en-US" sz="2800" dirty="0">
                <a:solidFill>
                  <a:schemeClr val="tx1"/>
                </a:solidFill>
                <a:latin typeface="Times New Roman" panose="02020603050405020304" pitchFamily="18" charset="0"/>
                <a:cs typeface="Times New Roman" panose="02020603050405020304" pitchFamily="18" charset="0"/>
              </a:rPr>
              <a:t>P(A) is the prior probability of picking from Box A, which is 1/2 or 0.5 since there are two boxes and you randomly selected one.</a:t>
            </a:r>
          </a:p>
          <a:p>
            <a:pPr marL="0" indent="0">
              <a:buNone/>
            </a:pPr>
            <a:endParaRPr lang="en-US" sz="2800" dirty="0">
              <a:solidFill>
                <a:schemeClr val="tx1"/>
              </a:solidFill>
              <a:latin typeface="Times New Roman" panose="02020603050405020304" pitchFamily="18" charset="0"/>
              <a:cs typeface="Times New Roman" panose="02020603050405020304" pitchFamily="18" charset="0"/>
            </a:endParaRPr>
          </a:p>
          <a:p>
            <a:pPr marL="0" indent="0">
              <a:buNone/>
            </a:pPr>
            <a:r>
              <a:rPr lang="en-US" sz="2800" dirty="0">
                <a:solidFill>
                  <a:schemeClr val="tx1"/>
                </a:solidFill>
                <a:latin typeface="Times New Roman" panose="02020603050405020304" pitchFamily="18" charset="0"/>
                <a:cs typeface="Times New Roman" panose="02020603050405020304" pitchFamily="18" charset="0"/>
              </a:rPr>
              <a:t>P(B) is the probability of picking a chocolate chip cookie, which can be calculated as the sum of the probabilities of picking a chocolate chip cookie from each box.</a:t>
            </a:r>
          </a:p>
          <a:p>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9848064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9206" y="704654"/>
            <a:ext cx="11212944" cy="5585691"/>
          </a:xfrm>
        </p:spPr>
        <p:txBody>
          <a:bodyPr/>
          <a:lstStyle/>
          <a:p>
            <a:pPr marL="0" indent="0">
              <a:buNone/>
            </a:pPr>
            <a:r>
              <a:rPr lang="en-US" sz="3000" dirty="0">
                <a:solidFill>
                  <a:schemeClr val="tx1"/>
                </a:solidFill>
                <a:latin typeface="Times New Roman" panose="02020603050405020304" pitchFamily="18" charset="0"/>
                <a:cs typeface="Times New Roman" panose="02020603050405020304" pitchFamily="18" charset="0"/>
              </a:rPr>
              <a:t>P(B) = (P(B | A) * P(A)) + (P(B |A`) * P(A`)) = (0.8 * 0.5) + (0.4 * 0.5)</a:t>
            </a:r>
          </a:p>
          <a:p>
            <a:pPr marL="0" indent="0">
              <a:buNone/>
            </a:pPr>
            <a:endParaRPr lang="en-US" sz="3000" dirty="0">
              <a:solidFill>
                <a:schemeClr val="tx1"/>
              </a:solidFill>
              <a:latin typeface="Times New Roman" panose="02020603050405020304" pitchFamily="18" charset="0"/>
              <a:cs typeface="Times New Roman" panose="02020603050405020304" pitchFamily="18" charset="0"/>
            </a:endParaRPr>
          </a:p>
          <a:p>
            <a:pPr marL="0" indent="0">
              <a:buNone/>
            </a:pPr>
            <a:r>
              <a:rPr lang="en-US" sz="3000" dirty="0">
                <a:solidFill>
                  <a:schemeClr val="tx1"/>
                </a:solidFill>
                <a:latin typeface="Times New Roman" panose="02020603050405020304" pitchFamily="18" charset="0"/>
                <a:cs typeface="Times New Roman" panose="02020603050405020304" pitchFamily="18" charset="0"/>
              </a:rPr>
              <a:t>Now, we can substitute the values into Bayes' theorem:</a:t>
            </a:r>
          </a:p>
          <a:p>
            <a:pPr marL="0" indent="0">
              <a:buNone/>
            </a:pPr>
            <a:endParaRPr lang="en-US" sz="3000" dirty="0">
              <a:solidFill>
                <a:schemeClr val="tx1"/>
              </a:solidFill>
              <a:latin typeface="Times New Roman" panose="02020603050405020304" pitchFamily="18" charset="0"/>
              <a:cs typeface="Times New Roman" panose="02020603050405020304" pitchFamily="18" charset="0"/>
            </a:endParaRPr>
          </a:p>
          <a:p>
            <a:pPr marL="0" indent="0">
              <a:buNone/>
            </a:pPr>
            <a:r>
              <a:rPr lang="en-US" sz="3000" dirty="0">
                <a:solidFill>
                  <a:schemeClr val="tx1"/>
                </a:solidFill>
                <a:latin typeface="Times New Roman" panose="02020603050405020304" pitchFamily="18" charset="0"/>
                <a:cs typeface="Times New Roman" panose="02020603050405020304" pitchFamily="18" charset="0"/>
              </a:rPr>
              <a:t>P(A | B) = (0.8 * 0.5) / [(0.8 * 0.5) + (0.4 * 0.5)]</a:t>
            </a:r>
          </a:p>
          <a:p>
            <a:endParaRPr lang="en-US" dirty="0"/>
          </a:p>
        </p:txBody>
      </p:sp>
    </p:spTree>
    <p:extLst>
      <p:ext uri="{BB962C8B-B14F-4D97-AF65-F5344CB8AC3E}">
        <p14:creationId xmlns:p14="http://schemas.microsoft.com/office/powerpoint/2010/main" val="2248466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4211" y="685800"/>
            <a:ext cx="10593389" cy="5373255"/>
          </a:xfrm>
        </p:spPr>
        <p:txBody>
          <a:bodyPr>
            <a:normAutofit/>
          </a:bodyPr>
          <a:lstStyle/>
          <a:p>
            <a:r>
              <a:rPr lang="en-US" sz="3000" dirty="0">
                <a:solidFill>
                  <a:schemeClr val="tx1"/>
                </a:solidFill>
                <a:latin typeface="Times New Roman" panose="02020603050405020304" pitchFamily="18" charset="0"/>
                <a:cs typeface="Times New Roman" panose="02020603050405020304" pitchFamily="18" charset="0"/>
              </a:rPr>
              <a:t>Probability of an Event:</a:t>
            </a:r>
          </a:p>
          <a:p>
            <a:r>
              <a:rPr lang="en-US" sz="3000" dirty="0">
                <a:solidFill>
                  <a:schemeClr val="tx1"/>
                </a:solidFill>
                <a:latin typeface="Times New Roman" panose="02020603050405020304" pitchFamily="18" charset="0"/>
                <a:cs typeface="Times New Roman" panose="02020603050405020304" pitchFamily="18" charset="0"/>
              </a:rPr>
              <a:t>Let’s assume that we’ll perform a well-known experiment. If we’re accurate and get all the ingredients right, then we already know the outcome. Such experiments are called deterministic. On the other hand, some experiments are not as predictable. We call them random.</a:t>
            </a:r>
          </a:p>
        </p:txBody>
      </p:sp>
    </p:spTree>
    <p:extLst>
      <p:ext uri="{BB962C8B-B14F-4D97-AF65-F5344CB8AC3E}">
        <p14:creationId xmlns:p14="http://schemas.microsoft.com/office/powerpoint/2010/main" val="33512320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4212" y="685800"/>
            <a:ext cx="10177752" cy="5142345"/>
          </a:xfrm>
        </p:spPr>
        <p:txBody>
          <a:bodyPr>
            <a:noAutofit/>
          </a:bodyPr>
          <a:lstStyle/>
          <a:p>
            <a:r>
              <a:rPr lang="en-US" sz="3000" b="1" dirty="0">
                <a:solidFill>
                  <a:schemeClr val="tx1"/>
                </a:solidFill>
                <a:latin typeface="Times New Roman" panose="02020603050405020304" pitchFamily="18" charset="0"/>
                <a:cs typeface="Times New Roman" panose="02020603050405020304" pitchFamily="18" charset="0"/>
              </a:rPr>
              <a:t>What is an Event?</a:t>
            </a:r>
          </a:p>
          <a:p>
            <a:r>
              <a:rPr lang="en-US" sz="3000" dirty="0">
                <a:solidFill>
                  <a:schemeClr val="tx1"/>
                </a:solidFill>
                <a:latin typeface="Times New Roman" panose="02020603050405020304" pitchFamily="18" charset="0"/>
                <a:cs typeface="Times New Roman" panose="02020603050405020304" pitchFamily="18" charset="0"/>
              </a:rPr>
              <a:t>An event is a set of outcomes of a random experiment. It is thus a subset (part) of the sample space. Using the experiment of the weather station, let’s define three events:</a:t>
            </a:r>
          </a:p>
          <a:p>
            <a:r>
              <a:rPr lang="en-US" sz="3000" b="1" dirty="0">
                <a:solidFill>
                  <a:schemeClr val="tx1"/>
                </a:solidFill>
                <a:latin typeface="Times New Roman" panose="02020603050405020304" pitchFamily="18" charset="0"/>
                <a:cs typeface="Times New Roman" panose="02020603050405020304" pitchFamily="18" charset="0"/>
              </a:rPr>
              <a:t>Probabilities of Events:</a:t>
            </a:r>
          </a:p>
          <a:p>
            <a:r>
              <a:rPr lang="en-US" sz="3000" dirty="0">
                <a:solidFill>
                  <a:schemeClr val="tx1"/>
                </a:solidFill>
                <a:latin typeface="Times New Roman" panose="02020603050405020304" pitchFamily="18" charset="0"/>
                <a:cs typeface="Times New Roman" panose="02020603050405020304" pitchFamily="18" charset="0"/>
              </a:rPr>
              <a:t>P(A)=Favorable Outcomes/Total Number of Outcomes</a:t>
            </a:r>
          </a:p>
          <a:p>
            <a:r>
              <a:rPr lang="en-US" sz="3000" dirty="0">
                <a:solidFill>
                  <a:schemeClr val="tx1"/>
                </a:solidFill>
                <a:latin typeface="Times New Roman" panose="02020603050405020304" pitchFamily="18" charset="0"/>
                <a:cs typeface="Times New Roman" panose="02020603050405020304" pitchFamily="18" charset="0"/>
              </a:rPr>
              <a:t>P(A)`= 1-P(A)</a:t>
            </a:r>
          </a:p>
          <a:p>
            <a:r>
              <a:rPr lang="en-US" sz="3000" dirty="0">
                <a:solidFill>
                  <a:schemeClr val="tx1"/>
                </a:solidFill>
                <a:latin typeface="Times New Roman" panose="02020603050405020304" pitchFamily="18" charset="0"/>
                <a:cs typeface="Times New Roman" panose="02020603050405020304" pitchFamily="18" charset="0"/>
              </a:rPr>
              <a:t>P(A)` is the inverse of P(A).</a:t>
            </a:r>
          </a:p>
        </p:txBody>
      </p:sp>
    </p:spTree>
    <p:extLst>
      <p:ext uri="{BB962C8B-B14F-4D97-AF65-F5344CB8AC3E}">
        <p14:creationId xmlns:p14="http://schemas.microsoft.com/office/powerpoint/2010/main" val="30272554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stretch>
            <a:fillRect/>
          </a:stretch>
        </p:blipFill>
        <p:spPr>
          <a:xfrm>
            <a:off x="838200" y="2924860"/>
            <a:ext cx="10515600" cy="2152867"/>
          </a:xfrm>
          <a:prstGeom prst="rect">
            <a:avLst/>
          </a:prstGeom>
        </p:spPr>
      </p:pic>
    </p:spTree>
    <p:extLst>
      <p:ext uri="{BB962C8B-B14F-4D97-AF65-F5344CB8AC3E}">
        <p14:creationId xmlns:p14="http://schemas.microsoft.com/office/powerpoint/2010/main" val="15393888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4212" y="685800"/>
            <a:ext cx="10787352" cy="5650345"/>
          </a:xfrm>
        </p:spPr>
        <p:txBody>
          <a:bodyPr>
            <a:noAutofit/>
          </a:bodyPr>
          <a:lstStyle/>
          <a:p>
            <a:r>
              <a:rPr lang="en-US" sz="2200" b="1" dirty="0">
                <a:solidFill>
                  <a:schemeClr val="tx1"/>
                </a:solidFill>
                <a:latin typeface="Times New Roman" panose="02020603050405020304" pitchFamily="18" charset="0"/>
                <a:cs typeface="Times New Roman" panose="02020603050405020304" pitchFamily="18" charset="0"/>
              </a:rPr>
              <a:t>Joint Probability:</a:t>
            </a:r>
          </a:p>
          <a:p>
            <a:r>
              <a:rPr lang="en-US" sz="2200" dirty="0">
                <a:solidFill>
                  <a:schemeClr val="tx1"/>
                </a:solidFill>
                <a:latin typeface="Times New Roman" panose="02020603050405020304" pitchFamily="18" charset="0"/>
                <a:cs typeface="Times New Roman" panose="02020603050405020304" pitchFamily="18" charset="0"/>
              </a:rPr>
              <a:t>Let A and B be the two events, joint probability is the probability of event B occurring at the same time that event A occurs.</a:t>
            </a:r>
          </a:p>
          <a:p>
            <a:r>
              <a:rPr lang="en-US" sz="2200" b="1" dirty="0">
                <a:solidFill>
                  <a:schemeClr val="tx1"/>
                </a:solidFill>
                <a:latin typeface="Times New Roman" panose="02020603050405020304" pitchFamily="18" charset="0"/>
                <a:cs typeface="Times New Roman" panose="02020603050405020304" pitchFamily="18" charset="0"/>
              </a:rPr>
              <a:t>Formula for Joint Probability</a:t>
            </a:r>
          </a:p>
          <a:p>
            <a:r>
              <a:rPr lang="en-US" sz="2200" dirty="0">
                <a:solidFill>
                  <a:schemeClr val="tx1"/>
                </a:solidFill>
                <a:latin typeface="Times New Roman" panose="02020603050405020304" pitchFamily="18" charset="0"/>
                <a:cs typeface="Times New Roman" panose="02020603050405020304" pitchFamily="18" charset="0"/>
              </a:rPr>
              <a:t>Notation to represent the joint probability can take a few different forms. The following formula represents the joint probability of events with intersection.</a:t>
            </a:r>
          </a:p>
          <a:p>
            <a:r>
              <a:rPr lang="en-US" sz="2200" dirty="0">
                <a:solidFill>
                  <a:schemeClr val="tx1"/>
                </a:solidFill>
                <a:latin typeface="Times New Roman" panose="02020603050405020304" pitchFamily="18" charset="0"/>
                <a:cs typeface="Times New Roman" panose="02020603050405020304" pitchFamily="18" charset="0"/>
              </a:rPr>
              <a:t>P (A⋂B)</a:t>
            </a:r>
          </a:p>
          <a:p>
            <a:r>
              <a:rPr lang="en-US" sz="2200" dirty="0">
                <a:solidFill>
                  <a:schemeClr val="tx1"/>
                </a:solidFill>
                <a:latin typeface="Times New Roman" panose="02020603050405020304" pitchFamily="18" charset="0"/>
                <a:cs typeface="Times New Roman" panose="02020603050405020304" pitchFamily="18" charset="0"/>
              </a:rPr>
              <a:t>where,</a:t>
            </a:r>
          </a:p>
          <a:p>
            <a:r>
              <a:rPr lang="en-US" sz="2200" dirty="0">
                <a:solidFill>
                  <a:schemeClr val="tx1"/>
                </a:solidFill>
                <a:latin typeface="Times New Roman" panose="02020603050405020304" pitchFamily="18" charset="0"/>
                <a:cs typeface="Times New Roman" panose="02020603050405020304" pitchFamily="18" charset="0"/>
              </a:rPr>
              <a:t>A, B= Two events</a:t>
            </a:r>
          </a:p>
          <a:p>
            <a:r>
              <a:rPr lang="en-US" sz="2200" dirty="0">
                <a:solidFill>
                  <a:schemeClr val="tx1"/>
                </a:solidFill>
                <a:latin typeface="Times New Roman" panose="02020603050405020304" pitchFamily="18" charset="0"/>
                <a:cs typeface="Times New Roman" panose="02020603050405020304" pitchFamily="18" charset="0"/>
              </a:rPr>
              <a:t>P(A and B), P(AB)=The joint probability of A and B</a:t>
            </a:r>
          </a:p>
          <a:p>
            <a:r>
              <a:rPr lang="en-US" sz="2200" dirty="0">
                <a:solidFill>
                  <a:schemeClr val="tx1"/>
                </a:solidFill>
                <a:latin typeface="Times New Roman" panose="02020603050405020304" pitchFamily="18" charset="0"/>
                <a:cs typeface="Times New Roman" panose="02020603050405020304" pitchFamily="18" charset="0"/>
              </a:rPr>
              <a:t>The symbol “∩” in a joint probability is called an intersection. The probability of event A and event B happening is the same thing as the point where A and B intersect. Hence, the joint probability is also called the intersection of two or more events. We can represent this relation using a Venn diagram as shown below.</a:t>
            </a:r>
          </a:p>
          <a:p>
            <a:endParaRPr lang="en-US" sz="22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905406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stretch>
            <a:fillRect/>
          </a:stretch>
        </p:blipFill>
        <p:spPr>
          <a:xfrm>
            <a:off x="3881437" y="1056596"/>
            <a:ext cx="4429125" cy="4343400"/>
          </a:xfrm>
          <a:prstGeom prst="rect">
            <a:avLst/>
          </a:prstGeom>
        </p:spPr>
      </p:pic>
    </p:spTree>
    <p:extLst>
      <p:ext uri="{BB962C8B-B14F-4D97-AF65-F5344CB8AC3E}">
        <p14:creationId xmlns:p14="http://schemas.microsoft.com/office/powerpoint/2010/main" val="53095311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4212" y="685801"/>
            <a:ext cx="10085388" cy="893618"/>
          </a:xfrm>
        </p:spPr>
        <p:txBody>
          <a:bodyPr/>
          <a:lstStyle/>
          <a:p>
            <a:r>
              <a:rPr lang="en-US" sz="3000" dirty="0">
                <a:solidFill>
                  <a:schemeClr val="tx1"/>
                </a:solidFill>
                <a:latin typeface="Times New Roman" panose="02020603050405020304" pitchFamily="18" charset="0"/>
                <a:cs typeface="Times New Roman" panose="02020603050405020304" pitchFamily="18" charset="0"/>
              </a:rPr>
              <a:t>Joint Probability Example:</a:t>
            </a:r>
          </a:p>
          <a:p>
            <a:endParaRPr lang="en-US" dirty="0"/>
          </a:p>
        </p:txBody>
      </p:sp>
      <p:pic>
        <p:nvPicPr>
          <p:cNvPr id="4" name="Picture 3"/>
          <p:cNvPicPr>
            <a:picLocks noChangeAspect="1"/>
          </p:cNvPicPr>
          <p:nvPr/>
        </p:nvPicPr>
        <p:blipFill>
          <a:blip r:embed="rId2"/>
          <a:stretch>
            <a:fillRect/>
          </a:stretch>
        </p:blipFill>
        <p:spPr>
          <a:xfrm>
            <a:off x="1526669" y="1579419"/>
            <a:ext cx="8060676" cy="4909505"/>
          </a:xfrm>
          <a:prstGeom prst="rect">
            <a:avLst/>
          </a:prstGeom>
        </p:spPr>
      </p:pic>
    </p:spTree>
    <p:extLst>
      <p:ext uri="{BB962C8B-B14F-4D97-AF65-F5344CB8AC3E}">
        <p14:creationId xmlns:p14="http://schemas.microsoft.com/office/powerpoint/2010/main" val="107221412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stretch>
            <a:fillRect/>
          </a:stretch>
        </p:blipFill>
        <p:spPr>
          <a:xfrm>
            <a:off x="2184508" y="1175176"/>
            <a:ext cx="7822983" cy="4351338"/>
          </a:xfrm>
          <a:prstGeom prst="rect">
            <a:avLst/>
          </a:prstGeom>
        </p:spPr>
      </p:pic>
    </p:spTree>
    <p:extLst>
      <p:ext uri="{BB962C8B-B14F-4D97-AF65-F5344CB8AC3E}">
        <p14:creationId xmlns:p14="http://schemas.microsoft.com/office/powerpoint/2010/main" val="235561656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397</TotalTime>
  <Words>1980</Words>
  <Application>Microsoft Office PowerPoint</Application>
  <PresentationFormat>Widescreen</PresentationFormat>
  <Paragraphs>118</Paragraphs>
  <Slides>27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27</vt:i4>
      </vt:variant>
    </vt:vector>
  </HeadingPairs>
  <TitlesOfParts>
    <vt:vector size="32" baseType="lpstr">
      <vt:lpstr>Arial</vt:lpstr>
      <vt:lpstr>Calibri</vt:lpstr>
      <vt:lpstr>Calibri Light</vt:lpstr>
      <vt:lpstr>Times New Roman</vt:lpstr>
      <vt:lpstr>Office Theme</vt:lpstr>
      <vt:lpstr>Course Title: Artificial Intelligence  (Machine Learning &amp; Deep Learning)  DESCRIPTIVE STATISTICS (LECTURE 4)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Solution: P(Red and Blue) = P(Red) * P(Blue | Red) = (5/12) * (7/11) = 35/132</vt:lpstr>
      <vt:lpstr>PowerPoint Presentation</vt:lpstr>
      <vt:lpstr> Solution: The marginal probability can be calculated by dividing the number of red balls by the total number of balls in the bag. In this case, it is 10/(10+15) = 10/25 = 2/5.</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COURSE: ARTIFICIAL INTELLIGENCE TOPIC: PROBABILITY OVERVIEW PREPARED BY: AHRAR BIN ASLAM</dc:title>
  <dc:creator>this pc</dc:creator>
  <cp:lastModifiedBy>Ahrar Bin Aslam</cp:lastModifiedBy>
  <cp:revision>18</cp:revision>
  <dcterms:created xsi:type="dcterms:W3CDTF">2023-06-08T03:11:20Z</dcterms:created>
  <dcterms:modified xsi:type="dcterms:W3CDTF">2024-08-22T04:45:43Z</dcterms:modified>
</cp:coreProperties>
</file>