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8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77"/>
      </p:cViewPr>
      <p:guideLst/>
    </p:cSldViewPr>
  </p:slideViewPr>
  <p:notesTextViewPr>
    <p:cViewPr>
      <p:scale>
        <a:sx n="1" d="1"/>
        <a:sy n="1" d="1"/>
      </p:scale>
      <p:origin x="0" y="0"/>
    </p:cViewPr>
  </p:notesTextViewPr>
  <p:sorterViewPr>
    <p:cViewPr>
      <p:scale>
        <a:sx n="100" d="100"/>
        <a:sy n="100" d="100"/>
      </p:scale>
      <p:origin x="0" y="-9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488AF-923C-36E0-EB59-9E3E681A0F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343DC4-A6C8-BC86-78FA-83FB1735B5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D3A062-97E1-76F7-D2B2-75647998D461}"/>
              </a:ext>
            </a:extLst>
          </p:cNvPr>
          <p:cNvSpPr>
            <a:spLocks noGrp="1"/>
          </p:cNvSpPr>
          <p:nvPr>
            <p:ph type="dt" sz="half" idx="10"/>
          </p:nvPr>
        </p:nvSpPr>
        <p:spPr/>
        <p:txBody>
          <a:bodyPr/>
          <a:lstStyle/>
          <a:p>
            <a:fld id="{D1980D92-00E4-49E5-849C-6973DF0CDAF8}" type="datetimeFigureOut">
              <a:rPr lang="en-US" smtClean="0"/>
              <a:t>8/22/2024</a:t>
            </a:fld>
            <a:endParaRPr lang="en-US"/>
          </a:p>
        </p:txBody>
      </p:sp>
      <p:sp>
        <p:nvSpPr>
          <p:cNvPr id="5" name="Footer Placeholder 4">
            <a:extLst>
              <a:ext uri="{FF2B5EF4-FFF2-40B4-BE49-F238E27FC236}">
                <a16:creationId xmlns:a16="http://schemas.microsoft.com/office/drawing/2014/main" id="{8D9232AA-FA8A-AD29-A847-C3B9D1EAA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8675C-1C80-DC71-1519-1DA0BA027F9A}"/>
              </a:ext>
            </a:extLst>
          </p:cNvPr>
          <p:cNvSpPr>
            <a:spLocks noGrp="1"/>
          </p:cNvSpPr>
          <p:nvPr>
            <p:ph type="sldNum" sz="quarter" idx="12"/>
          </p:nvPr>
        </p:nvSpPr>
        <p:spPr/>
        <p:txBody>
          <a:bodyPr/>
          <a:lstStyle/>
          <a:p>
            <a:fld id="{0B7EE822-757B-49DE-9FEA-1EEA98B5D95B}" type="slidenum">
              <a:rPr lang="en-US" smtClean="0"/>
              <a:t>‹#›</a:t>
            </a:fld>
            <a:endParaRPr lang="en-US"/>
          </a:p>
        </p:txBody>
      </p:sp>
    </p:spTree>
    <p:extLst>
      <p:ext uri="{BB962C8B-B14F-4D97-AF65-F5344CB8AC3E}">
        <p14:creationId xmlns:p14="http://schemas.microsoft.com/office/powerpoint/2010/main" val="102534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E0B56-5BE8-C7C9-03E6-9907191D6D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AE0F87-1ADF-9352-F047-9179E5BEE6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644BF-5250-E348-D7DB-2FAF93175F87}"/>
              </a:ext>
            </a:extLst>
          </p:cNvPr>
          <p:cNvSpPr>
            <a:spLocks noGrp="1"/>
          </p:cNvSpPr>
          <p:nvPr>
            <p:ph type="dt" sz="half" idx="10"/>
          </p:nvPr>
        </p:nvSpPr>
        <p:spPr/>
        <p:txBody>
          <a:bodyPr/>
          <a:lstStyle/>
          <a:p>
            <a:fld id="{D1980D92-00E4-49E5-849C-6973DF0CDAF8}" type="datetimeFigureOut">
              <a:rPr lang="en-US" smtClean="0"/>
              <a:t>8/22/2024</a:t>
            </a:fld>
            <a:endParaRPr lang="en-US"/>
          </a:p>
        </p:txBody>
      </p:sp>
      <p:sp>
        <p:nvSpPr>
          <p:cNvPr id="5" name="Footer Placeholder 4">
            <a:extLst>
              <a:ext uri="{FF2B5EF4-FFF2-40B4-BE49-F238E27FC236}">
                <a16:creationId xmlns:a16="http://schemas.microsoft.com/office/drawing/2014/main" id="{E2E88321-6AF7-D13D-FBF3-5C90CF9EC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D3BEE-0F24-D82B-1EC9-96F1ECCD018D}"/>
              </a:ext>
            </a:extLst>
          </p:cNvPr>
          <p:cNvSpPr>
            <a:spLocks noGrp="1"/>
          </p:cNvSpPr>
          <p:nvPr>
            <p:ph type="sldNum" sz="quarter" idx="12"/>
          </p:nvPr>
        </p:nvSpPr>
        <p:spPr/>
        <p:txBody>
          <a:bodyPr/>
          <a:lstStyle/>
          <a:p>
            <a:fld id="{0B7EE822-757B-49DE-9FEA-1EEA98B5D95B}" type="slidenum">
              <a:rPr lang="en-US" smtClean="0"/>
              <a:t>‹#›</a:t>
            </a:fld>
            <a:endParaRPr lang="en-US"/>
          </a:p>
        </p:txBody>
      </p:sp>
    </p:spTree>
    <p:extLst>
      <p:ext uri="{BB962C8B-B14F-4D97-AF65-F5344CB8AC3E}">
        <p14:creationId xmlns:p14="http://schemas.microsoft.com/office/powerpoint/2010/main" val="1614862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9F327A-EBF6-B46B-2DF4-D0BED81268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52D2E9-1A5C-E640-FA70-00D61A037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D19DC-AAA3-13F4-40E5-123742356B2B}"/>
              </a:ext>
            </a:extLst>
          </p:cNvPr>
          <p:cNvSpPr>
            <a:spLocks noGrp="1"/>
          </p:cNvSpPr>
          <p:nvPr>
            <p:ph type="dt" sz="half" idx="10"/>
          </p:nvPr>
        </p:nvSpPr>
        <p:spPr/>
        <p:txBody>
          <a:bodyPr/>
          <a:lstStyle/>
          <a:p>
            <a:fld id="{D1980D92-00E4-49E5-849C-6973DF0CDAF8}" type="datetimeFigureOut">
              <a:rPr lang="en-US" smtClean="0"/>
              <a:t>8/22/2024</a:t>
            </a:fld>
            <a:endParaRPr lang="en-US"/>
          </a:p>
        </p:txBody>
      </p:sp>
      <p:sp>
        <p:nvSpPr>
          <p:cNvPr id="5" name="Footer Placeholder 4">
            <a:extLst>
              <a:ext uri="{FF2B5EF4-FFF2-40B4-BE49-F238E27FC236}">
                <a16:creationId xmlns:a16="http://schemas.microsoft.com/office/drawing/2014/main" id="{EC810784-0B76-0854-77BB-F02BCACAB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412F24-771E-80E4-06D8-351FB0019E91}"/>
              </a:ext>
            </a:extLst>
          </p:cNvPr>
          <p:cNvSpPr>
            <a:spLocks noGrp="1"/>
          </p:cNvSpPr>
          <p:nvPr>
            <p:ph type="sldNum" sz="quarter" idx="12"/>
          </p:nvPr>
        </p:nvSpPr>
        <p:spPr/>
        <p:txBody>
          <a:bodyPr/>
          <a:lstStyle/>
          <a:p>
            <a:fld id="{0B7EE822-757B-49DE-9FEA-1EEA98B5D95B}" type="slidenum">
              <a:rPr lang="en-US" smtClean="0"/>
              <a:t>‹#›</a:t>
            </a:fld>
            <a:endParaRPr lang="en-US"/>
          </a:p>
        </p:txBody>
      </p:sp>
    </p:spTree>
    <p:extLst>
      <p:ext uri="{BB962C8B-B14F-4D97-AF65-F5344CB8AC3E}">
        <p14:creationId xmlns:p14="http://schemas.microsoft.com/office/powerpoint/2010/main" val="142020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FD8E-ECC6-26AA-E5FA-0CB331890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4ADB39-AE18-D457-DE13-A5EC2DCEF3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7EF2B-66CC-C643-D374-0F4657FF4F98}"/>
              </a:ext>
            </a:extLst>
          </p:cNvPr>
          <p:cNvSpPr>
            <a:spLocks noGrp="1"/>
          </p:cNvSpPr>
          <p:nvPr>
            <p:ph type="dt" sz="half" idx="10"/>
          </p:nvPr>
        </p:nvSpPr>
        <p:spPr/>
        <p:txBody>
          <a:bodyPr/>
          <a:lstStyle/>
          <a:p>
            <a:fld id="{D1980D92-00E4-49E5-849C-6973DF0CDAF8}" type="datetimeFigureOut">
              <a:rPr lang="en-US" smtClean="0"/>
              <a:t>8/22/2024</a:t>
            </a:fld>
            <a:endParaRPr lang="en-US"/>
          </a:p>
        </p:txBody>
      </p:sp>
      <p:sp>
        <p:nvSpPr>
          <p:cNvPr id="5" name="Footer Placeholder 4">
            <a:extLst>
              <a:ext uri="{FF2B5EF4-FFF2-40B4-BE49-F238E27FC236}">
                <a16:creationId xmlns:a16="http://schemas.microsoft.com/office/drawing/2014/main" id="{EE291571-A419-8304-F4AB-27BE94BCA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31681-8AF8-A93F-3AC9-D293F2CB222F}"/>
              </a:ext>
            </a:extLst>
          </p:cNvPr>
          <p:cNvSpPr>
            <a:spLocks noGrp="1"/>
          </p:cNvSpPr>
          <p:nvPr>
            <p:ph type="sldNum" sz="quarter" idx="12"/>
          </p:nvPr>
        </p:nvSpPr>
        <p:spPr/>
        <p:txBody>
          <a:bodyPr/>
          <a:lstStyle/>
          <a:p>
            <a:fld id="{0B7EE822-757B-49DE-9FEA-1EEA98B5D95B}" type="slidenum">
              <a:rPr lang="en-US" smtClean="0"/>
              <a:t>‹#›</a:t>
            </a:fld>
            <a:endParaRPr lang="en-US"/>
          </a:p>
        </p:txBody>
      </p:sp>
    </p:spTree>
    <p:extLst>
      <p:ext uri="{BB962C8B-B14F-4D97-AF65-F5344CB8AC3E}">
        <p14:creationId xmlns:p14="http://schemas.microsoft.com/office/powerpoint/2010/main" val="154731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AF65-04BF-04D0-D363-FC8317C1DB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ADE202-30CA-DA8A-2498-5DDCC89F7C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567AAD-9188-942E-F51B-7C60A3DCAC83}"/>
              </a:ext>
            </a:extLst>
          </p:cNvPr>
          <p:cNvSpPr>
            <a:spLocks noGrp="1"/>
          </p:cNvSpPr>
          <p:nvPr>
            <p:ph type="dt" sz="half" idx="10"/>
          </p:nvPr>
        </p:nvSpPr>
        <p:spPr/>
        <p:txBody>
          <a:bodyPr/>
          <a:lstStyle/>
          <a:p>
            <a:fld id="{D1980D92-00E4-49E5-849C-6973DF0CDAF8}" type="datetimeFigureOut">
              <a:rPr lang="en-US" smtClean="0"/>
              <a:t>8/22/2024</a:t>
            </a:fld>
            <a:endParaRPr lang="en-US"/>
          </a:p>
        </p:txBody>
      </p:sp>
      <p:sp>
        <p:nvSpPr>
          <p:cNvPr id="5" name="Footer Placeholder 4">
            <a:extLst>
              <a:ext uri="{FF2B5EF4-FFF2-40B4-BE49-F238E27FC236}">
                <a16:creationId xmlns:a16="http://schemas.microsoft.com/office/drawing/2014/main" id="{55872347-18FA-95D9-0947-554F36624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301DF-CA2F-C1E7-DAE8-D9CA3A452F8C}"/>
              </a:ext>
            </a:extLst>
          </p:cNvPr>
          <p:cNvSpPr>
            <a:spLocks noGrp="1"/>
          </p:cNvSpPr>
          <p:nvPr>
            <p:ph type="sldNum" sz="quarter" idx="12"/>
          </p:nvPr>
        </p:nvSpPr>
        <p:spPr/>
        <p:txBody>
          <a:bodyPr/>
          <a:lstStyle/>
          <a:p>
            <a:fld id="{0B7EE822-757B-49DE-9FEA-1EEA98B5D95B}" type="slidenum">
              <a:rPr lang="en-US" smtClean="0"/>
              <a:t>‹#›</a:t>
            </a:fld>
            <a:endParaRPr lang="en-US"/>
          </a:p>
        </p:txBody>
      </p:sp>
    </p:spTree>
    <p:extLst>
      <p:ext uri="{BB962C8B-B14F-4D97-AF65-F5344CB8AC3E}">
        <p14:creationId xmlns:p14="http://schemas.microsoft.com/office/powerpoint/2010/main" val="2979649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2B87-343E-A12C-A0AD-C1A027205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CE8747-712C-F262-C079-D2AAEB237B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0D825D-FA4E-62F9-BB87-715FE73069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0606D8-6D03-FB3B-7AB2-A42A89766F43}"/>
              </a:ext>
            </a:extLst>
          </p:cNvPr>
          <p:cNvSpPr>
            <a:spLocks noGrp="1"/>
          </p:cNvSpPr>
          <p:nvPr>
            <p:ph type="dt" sz="half" idx="10"/>
          </p:nvPr>
        </p:nvSpPr>
        <p:spPr/>
        <p:txBody>
          <a:bodyPr/>
          <a:lstStyle/>
          <a:p>
            <a:fld id="{D1980D92-00E4-49E5-849C-6973DF0CDAF8}" type="datetimeFigureOut">
              <a:rPr lang="en-US" smtClean="0"/>
              <a:t>8/22/2024</a:t>
            </a:fld>
            <a:endParaRPr lang="en-US"/>
          </a:p>
        </p:txBody>
      </p:sp>
      <p:sp>
        <p:nvSpPr>
          <p:cNvPr id="6" name="Footer Placeholder 5">
            <a:extLst>
              <a:ext uri="{FF2B5EF4-FFF2-40B4-BE49-F238E27FC236}">
                <a16:creationId xmlns:a16="http://schemas.microsoft.com/office/drawing/2014/main" id="{861490FA-8A05-275F-3C91-F4DECA426F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47C59-B294-A2A2-9451-04D6160D52BE}"/>
              </a:ext>
            </a:extLst>
          </p:cNvPr>
          <p:cNvSpPr>
            <a:spLocks noGrp="1"/>
          </p:cNvSpPr>
          <p:nvPr>
            <p:ph type="sldNum" sz="quarter" idx="12"/>
          </p:nvPr>
        </p:nvSpPr>
        <p:spPr/>
        <p:txBody>
          <a:bodyPr/>
          <a:lstStyle/>
          <a:p>
            <a:fld id="{0B7EE822-757B-49DE-9FEA-1EEA98B5D95B}" type="slidenum">
              <a:rPr lang="en-US" smtClean="0"/>
              <a:t>‹#›</a:t>
            </a:fld>
            <a:endParaRPr lang="en-US"/>
          </a:p>
        </p:txBody>
      </p:sp>
    </p:spTree>
    <p:extLst>
      <p:ext uri="{BB962C8B-B14F-4D97-AF65-F5344CB8AC3E}">
        <p14:creationId xmlns:p14="http://schemas.microsoft.com/office/powerpoint/2010/main" val="26281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59E4-611E-2091-64A1-804BC1069C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F106CA-F796-478D-5457-7F4B728467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FE306-312E-D027-46A6-B3D64F5F2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EE483F-F8CE-DE5C-E43C-EF4DA8222B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ECAFED-CC60-4A7A-C573-DCBF58AF4C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FC9CF5-5346-9AFC-BAF9-DCD6B3CCF377}"/>
              </a:ext>
            </a:extLst>
          </p:cNvPr>
          <p:cNvSpPr>
            <a:spLocks noGrp="1"/>
          </p:cNvSpPr>
          <p:nvPr>
            <p:ph type="dt" sz="half" idx="10"/>
          </p:nvPr>
        </p:nvSpPr>
        <p:spPr/>
        <p:txBody>
          <a:bodyPr/>
          <a:lstStyle/>
          <a:p>
            <a:fld id="{D1980D92-00E4-49E5-849C-6973DF0CDAF8}" type="datetimeFigureOut">
              <a:rPr lang="en-US" smtClean="0"/>
              <a:t>8/22/2024</a:t>
            </a:fld>
            <a:endParaRPr lang="en-US"/>
          </a:p>
        </p:txBody>
      </p:sp>
      <p:sp>
        <p:nvSpPr>
          <p:cNvPr id="8" name="Footer Placeholder 7">
            <a:extLst>
              <a:ext uri="{FF2B5EF4-FFF2-40B4-BE49-F238E27FC236}">
                <a16:creationId xmlns:a16="http://schemas.microsoft.com/office/drawing/2014/main" id="{75A19C92-0A08-6638-1DCA-B4240F35D6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8C870-82CB-3849-1722-AFC939549CF6}"/>
              </a:ext>
            </a:extLst>
          </p:cNvPr>
          <p:cNvSpPr>
            <a:spLocks noGrp="1"/>
          </p:cNvSpPr>
          <p:nvPr>
            <p:ph type="sldNum" sz="quarter" idx="12"/>
          </p:nvPr>
        </p:nvSpPr>
        <p:spPr/>
        <p:txBody>
          <a:bodyPr/>
          <a:lstStyle/>
          <a:p>
            <a:fld id="{0B7EE822-757B-49DE-9FEA-1EEA98B5D95B}" type="slidenum">
              <a:rPr lang="en-US" smtClean="0"/>
              <a:t>‹#›</a:t>
            </a:fld>
            <a:endParaRPr lang="en-US"/>
          </a:p>
        </p:txBody>
      </p:sp>
    </p:spTree>
    <p:extLst>
      <p:ext uri="{BB962C8B-B14F-4D97-AF65-F5344CB8AC3E}">
        <p14:creationId xmlns:p14="http://schemas.microsoft.com/office/powerpoint/2010/main" val="162654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1D01-A071-E3E2-12EA-FD9BFEC2B8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2BC5E0-7E6D-53AC-FF75-567BE71A84A3}"/>
              </a:ext>
            </a:extLst>
          </p:cNvPr>
          <p:cNvSpPr>
            <a:spLocks noGrp="1"/>
          </p:cNvSpPr>
          <p:nvPr>
            <p:ph type="dt" sz="half" idx="10"/>
          </p:nvPr>
        </p:nvSpPr>
        <p:spPr/>
        <p:txBody>
          <a:bodyPr/>
          <a:lstStyle/>
          <a:p>
            <a:fld id="{D1980D92-00E4-49E5-849C-6973DF0CDAF8}" type="datetimeFigureOut">
              <a:rPr lang="en-US" smtClean="0"/>
              <a:t>8/22/2024</a:t>
            </a:fld>
            <a:endParaRPr lang="en-US"/>
          </a:p>
        </p:txBody>
      </p:sp>
      <p:sp>
        <p:nvSpPr>
          <p:cNvPr id="4" name="Footer Placeholder 3">
            <a:extLst>
              <a:ext uri="{FF2B5EF4-FFF2-40B4-BE49-F238E27FC236}">
                <a16:creationId xmlns:a16="http://schemas.microsoft.com/office/drawing/2014/main" id="{1BC3AC4E-867A-0ECD-105D-BFB84E1E65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6048C8-EC6B-1C90-7396-A3BC61FF96F5}"/>
              </a:ext>
            </a:extLst>
          </p:cNvPr>
          <p:cNvSpPr>
            <a:spLocks noGrp="1"/>
          </p:cNvSpPr>
          <p:nvPr>
            <p:ph type="sldNum" sz="quarter" idx="12"/>
          </p:nvPr>
        </p:nvSpPr>
        <p:spPr/>
        <p:txBody>
          <a:bodyPr/>
          <a:lstStyle/>
          <a:p>
            <a:fld id="{0B7EE822-757B-49DE-9FEA-1EEA98B5D95B}" type="slidenum">
              <a:rPr lang="en-US" smtClean="0"/>
              <a:t>‹#›</a:t>
            </a:fld>
            <a:endParaRPr lang="en-US"/>
          </a:p>
        </p:txBody>
      </p:sp>
    </p:spTree>
    <p:extLst>
      <p:ext uri="{BB962C8B-B14F-4D97-AF65-F5344CB8AC3E}">
        <p14:creationId xmlns:p14="http://schemas.microsoft.com/office/powerpoint/2010/main" val="1817169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569FDE-6B97-D0A2-E631-77FF30557D82}"/>
              </a:ext>
            </a:extLst>
          </p:cNvPr>
          <p:cNvSpPr>
            <a:spLocks noGrp="1"/>
          </p:cNvSpPr>
          <p:nvPr>
            <p:ph type="dt" sz="half" idx="10"/>
          </p:nvPr>
        </p:nvSpPr>
        <p:spPr/>
        <p:txBody>
          <a:bodyPr/>
          <a:lstStyle/>
          <a:p>
            <a:fld id="{D1980D92-00E4-49E5-849C-6973DF0CDAF8}" type="datetimeFigureOut">
              <a:rPr lang="en-US" smtClean="0"/>
              <a:t>8/22/2024</a:t>
            </a:fld>
            <a:endParaRPr lang="en-US"/>
          </a:p>
        </p:txBody>
      </p:sp>
      <p:sp>
        <p:nvSpPr>
          <p:cNvPr id="3" name="Footer Placeholder 2">
            <a:extLst>
              <a:ext uri="{FF2B5EF4-FFF2-40B4-BE49-F238E27FC236}">
                <a16:creationId xmlns:a16="http://schemas.microsoft.com/office/drawing/2014/main" id="{769E657A-1643-C806-85B2-F0FE85BC7A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8E012-A93F-34A6-E06F-FCECE42E7815}"/>
              </a:ext>
            </a:extLst>
          </p:cNvPr>
          <p:cNvSpPr>
            <a:spLocks noGrp="1"/>
          </p:cNvSpPr>
          <p:nvPr>
            <p:ph type="sldNum" sz="quarter" idx="12"/>
          </p:nvPr>
        </p:nvSpPr>
        <p:spPr/>
        <p:txBody>
          <a:bodyPr/>
          <a:lstStyle/>
          <a:p>
            <a:fld id="{0B7EE822-757B-49DE-9FEA-1EEA98B5D95B}" type="slidenum">
              <a:rPr lang="en-US" smtClean="0"/>
              <a:t>‹#›</a:t>
            </a:fld>
            <a:endParaRPr lang="en-US"/>
          </a:p>
        </p:txBody>
      </p:sp>
    </p:spTree>
    <p:extLst>
      <p:ext uri="{BB962C8B-B14F-4D97-AF65-F5344CB8AC3E}">
        <p14:creationId xmlns:p14="http://schemas.microsoft.com/office/powerpoint/2010/main" val="187696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10B9-5E8E-7FD9-E351-6CC56B653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9C922B-2A91-7F21-AE96-31F6A5E80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A7C8CC-D225-381C-E9BE-6E506EEAD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12B63-610E-5E71-EE59-8EDCAF694D92}"/>
              </a:ext>
            </a:extLst>
          </p:cNvPr>
          <p:cNvSpPr>
            <a:spLocks noGrp="1"/>
          </p:cNvSpPr>
          <p:nvPr>
            <p:ph type="dt" sz="half" idx="10"/>
          </p:nvPr>
        </p:nvSpPr>
        <p:spPr/>
        <p:txBody>
          <a:bodyPr/>
          <a:lstStyle/>
          <a:p>
            <a:fld id="{D1980D92-00E4-49E5-849C-6973DF0CDAF8}" type="datetimeFigureOut">
              <a:rPr lang="en-US" smtClean="0"/>
              <a:t>8/22/2024</a:t>
            </a:fld>
            <a:endParaRPr lang="en-US"/>
          </a:p>
        </p:txBody>
      </p:sp>
      <p:sp>
        <p:nvSpPr>
          <p:cNvPr id="6" name="Footer Placeholder 5">
            <a:extLst>
              <a:ext uri="{FF2B5EF4-FFF2-40B4-BE49-F238E27FC236}">
                <a16:creationId xmlns:a16="http://schemas.microsoft.com/office/drawing/2014/main" id="{C79108F6-CE21-D255-480D-DBC0E4AED1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94B97C-A96B-18D1-645A-B880A370E24A}"/>
              </a:ext>
            </a:extLst>
          </p:cNvPr>
          <p:cNvSpPr>
            <a:spLocks noGrp="1"/>
          </p:cNvSpPr>
          <p:nvPr>
            <p:ph type="sldNum" sz="quarter" idx="12"/>
          </p:nvPr>
        </p:nvSpPr>
        <p:spPr/>
        <p:txBody>
          <a:bodyPr/>
          <a:lstStyle/>
          <a:p>
            <a:fld id="{0B7EE822-757B-49DE-9FEA-1EEA98B5D95B}" type="slidenum">
              <a:rPr lang="en-US" smtClean="0"/>
              <a:t>‹#›</a:t>
            </a:fld>
            <a:endParaRPr lang="en-US"/>
          </a:p>
        </p:txBody>
      </p:sp>
    </p:spTree>
    <p:extLst>
      <p:ext uri="{BB962C8B-B14F-4D97-AF65-F5344CB8AC3E}">
        <p14:creationId xmlns:p14="http://schemas.microsoft.com/office/powerpoint/2010/main" val="1865185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BC2-72F3-34E8-C7D4-17A4C1607B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C7AB63-7ED2-127A-2FE0-F65A3C287D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4521FB-23F0-618D-7538-D9A666F9F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385956-F2E5-3604-95BE-EDC71F96AD21}"/>
              </a:ext>
            </a:extLst>
          </p:cNvPr>
          <p:cNvSpPr>
            <a:spLocks noGrp="1"/>
          </p:cNvSpPr>
          <p:nvPr>
            <p:ph type="dt" sz="half" idx="10"/>
          </p:nvPr>
        </p:nvSpPr>
        <p:spPr/>
        <p:txBody>
          <a:bodyPr/>
          <a:lstStyle/>
          <a:p>
            <a:fld id="{D1980D92-00E4-49E5-849C-6973DF0CDAF8}" type="datetimeFigureOut">
              <a:rPr lang="en-US" smtClean="0"/>
              <a:t>8/22/2024</a:t>
            </a:fld>
            <a:endParaRPr lang="en-US"/>
          </a:p>
        </p:txBody>
      </p:sp>
      <p:sp>
        <p:nvSpPr>
          <p:cNvPr id="6" name="Footer Placeholder 5">
            <a:extLst>
              <a:ext uri="{FF2B5EF4-FFF2-40B4-BE49-F238E27FC236}">
                <a16:creationId xmlns:a16="http://schemas.microsoft.com/office/drawing/2014/main" id="{47CAEE00-0416-0FE2-D4F1-B50E19DC9A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2E8C3-2E47-F3A8-E94D-513F34B80AAF}"/>
              </a:ext>
            </a:extLst>
          </p:cNvPr>
          <p:cNvSpPr>
            <a:spLocks noGrp="1"/>
          </p:cNvSpPr>
          <p:nvPr>
            <p:ph type="sldNum" sz="quarter" idx="12"/>
          </p:nvPr>
        </p:nvSpPr>
        <p:spPr/>
        <p:txBody>
          <a:bodyPr/>
          <a:lstStyle/>
          <a:p>
            <a:fld id="{0B7EE822-757B-49DE-9FEA-1EEA98B5D95B}" type="slidenum">
              <a:rPr lang="en-US" smtClean="0"/>
              <a:t>‹#›</a:t>
            </a:fld>
            <a:endParaRPr lang="en-US"/>
          </a:p>
        </p:txBody>
      </p:sp>
    </p:spTree>
    <p:extLst>
      <p:ext uri="{BB962C8B-B14F-4D97-AF65-F5344CB8AC3E}">
        <p14:creationId xmlns:p14="http://schemas.microsoft.com/office/powerpoint/2010/main" val="136834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5793BE-3D4E-3229-2A8B-3E34583DE9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8613C0-FD90-6FE2-7999-9FB49A89E1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EFE6D-1756-D9E1-6C72-8FC797F7C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80D92-00E4-49E5-849C-6973DF0CDAF8}" type="datetimeFigureOut">
              <a:rPr lang="en-US" smtClean="0"/>
              <a:t>8/22/2024</a:t>
            </a:fld>
            <a:endParaRPr lang="en-US"/>
          </a:p>
        </p:txBody>
      </p:sp>
      <p:sp>
        <p:nvSpPr>
          <p:cNvPr id="5" name="Footer Placeholder 4">
            <a:extLst>
              <a:ext uri="{FF2B5EF4-FFF2-40B4-BE49-F238E27FC236}">
                <a16:creationId xmlns:a16="http://schemas.microsoft.com/office/drawing/2014/main" id="{918BE6A8-A5BB-B272-A1CC-77D32C901B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4F3EDB-21AE-FE08-D3DA-588AE58EE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EE822-757B-49DE-9FEA-1EEA98B5D95B}" type="slidenum">
              <a:rPr lang="en-US" smtClean="0"/>
              <a:t>‹#›</a:t>
            </a:fld>
            <a:endParaRPr lang="en-US"/>
          </a:p>
        </p:txBody>
      </p:sp>
    </p:spTree>
    <p:extLst>
      <p:ext uri="{BB962C8B-B14F-4D97-AF65-F5344CB8AC3E}">
        <p14:creationId xmlns:p14="http://schemas.microsoft.com/office/powerpoint/2010/main" val="18197126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406" y="2097471"/>
            <a:ext cx="10492509" cy="3278909"/>
          </a:xfrm>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Course Title: Artificial Intelligence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(Machine Learning &amp; Deep Learning)</a:t>
            </a:r>
            <a:br>
              <a:rPr lang="en-US" sz="4000" dirty="0">
                <a:latin typeface="Times New Roman" panose="02020603050405020304" pitchFamily="18" charset="0"/>
                <a:cs typeface="Times New Roman" panose="02020603050405020304" pitchFamily="18" charset="0"/>
              </a:rPr>
            </a:br>
            <a:br>
              <a:rPr lang="en-US" sz="4900" b="1" dirty="0">
                <a:latin typeface="Times New Roman" panose="02020603050405020304" pitchFamily="18" charset="0"/>
                <a:cs typeface="Times New Roman" panose="02020603050405020304" pitchFamily="18" charset="0"/>
              </a:rPr>
            </a:br>
            <a:r>
              <a:rPr lang="en-US" sz="4900" b="1" dirty="0">
                <a:latin typeface="Times New Roman" panose="02020603050405020304" pitchFamily="18" charset="0"/>
                <a:cs typeface="Times New Roman" panose="02020603050405020304" pitchFamily="18" charset="0"/>
              </a:rPr>
              <a:t>DESCRIPTIVE STATISTICS</a:t>
            </a:r>
            <a:br>
              <a:rPr lang="en-US" sz="4900" b="1" dirty="0">
                <a:latin typeface="Times New Roman" panose="02020603050405020304" pitchFamily="18" charset="0"/>
                <a:cs typeface="Times New Roman" panose="02020603050405020304" pitchFamily="18" charset="0"/>
              </a:rPr>
            </a:br>
            <a:r>
              <a:rPr lang="en-US" sz="3300" b="1" dirty="0">
                <a:latin typeface="Times New Roman" panose="02020603050405020304" pitchFamily="18" charset="0"/>
                <a:cs typeface="Times New Roman" panose="02020603050405020304" pitchFamily="18" charset="0"/>
              </a:rPr>
              <a:t>(LECTURE 3)</a:t>
            </a:r>
            <a:br>
              <a:rPr lang="en-US" sz="6000" dirty="0">
                <a:latin typeface="Times New Roman" panose="02020603050405020304" pitchFamily="18" charset="0"/>
                <a:cs typeface="Times New Roman" panose="02020603050405020304" pitchFamily="18" charset="0"/>
              </a:rPr>
            </a:br>
            <a:br>
              <a:rPr lang="en-US" sz="6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48398" y="4360717"/>
            <a:ext cx="10114527" cy="1015663"/>
          </a:xfrm>
          <a:prstGeom prst="rect">
            <a:avLst/>
          </a:prstGeom>
          <a:noFill/>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Engr. Ahrar Bin Aslam</a:t>
            </a:r>
          </a:p>
          <a:p>
            <a:pPr algn="ctr"/>
            <a:r>
              <a:rPr lang="en-US" sz="3000">
                <a:latin typeface="Times New Roman" panose="02020603050405020304" pitchFamily="18" charset="0"/>
                <a:cs typeface="Times New Roman" panose="02020603050405020304" pitchFamily="18" charset="0"/>
              </a:rPr>
              <a:t>ahrar.aslam@admin.muet.edu.pk</a:t>
            </a:r>
            <a:endParaRPr lang="en-US" sz="3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053" y="-83127"/>
            <a:ext cx="1938821" cy="1938821"/>
          </a:xfrm>
          <a:prstGeom prst="rect">
            <a:avLst/>
          </a:prstGeom>
        </p:spPr>
      </p:pic>
      <p:pic>
        <p:nvPicPr>
          <p:cNvPr id="9" name="Picture 8">
            <a:extLst>
              <a:ext uri="{FF2B5EF4-FFF2-40B4-BE49-F238E27FC236}">
                <a16:creationId xmlns:a16="http://schemas.microsoft.com/office/drawing/2014/main" id="{29749459-E521-F4E0-598C-70E08EDC0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27" y="-83127"/>
            <a:ext cx="2072579" cy="2072579"/>
          </a:xfrm>
          <a:prstGeom prst="rect">
            <a:avLst/>
          </a:prstGeom>
        </p:spPr>
      </p:pic>
      <p:sp>
        <p:nvSpPr>
          <p:cNvPr id="6" name="TextBox 5">
            <a:extLst>
              <a:ext uri="{FF2B5EF4-FFF2-40B4-BE49-F238E27FC236}">
                <a16:creationId xmlns:a16="http://schemas.microsoft.com/office/drawing/2014/main" id="{B4AF5089-A159-84B6-B970-B06F4A09312F}"/>
              </a:ext>
            </a:extLst>
          </p:cNvPr>
          <p:cNvSpPr txBox="1"/>
          <p:nvPr/>
        </p:nvSpPr>
        <p:spPr>
          <a:xfrm>
            <a:off x="2928187" y="5742983"/>
            <a:ext cx="7154945" cy="830997"/>
          </a:xfrm>
          <a:prstGeom prst="rect">
            <a:avLst/>
          </a:prstGeom>
          <a:noFill/>
        </p:spPr>
        <p:txBody>
          <a:bodyPr wrap="square">
            <a:spAutoFit/>
          </a:bodyPr>
          <a:lstStyle/>
          <a:p>
            <a:pPr algn="ctr"/>
            <a:r>
              <a:rPr lang="en-US" sz="2400" dirty="0">
                <a:solidFill>
                  <a:srgbClr val="217BFF"/>
                </a:solidFill>
                <a:latin typeface="Times New Roman" panose="02020603050405020304" pitchFamily="18" charset="0"/>
                <a:cs typeface="Times New Roman" panose="02020603050405020304" pitchFamily="18" charset="0"/>
              </a:rPr>
              <a:t>Department of Telecommunication Engineering</a:t>
            </a:r>
          </a:p>
          <a:p>
            <a:pPr algn="ctr"/>
            <a:r>
              <a:rPr lang="en-US" sz="2400" dirty="0">
                <a:solidFill>
                  <a:srgbClr val="217BFF"/>
                </a:solidFill>
                <a:latin typeface="Times New Roman" panose="02020603050405020304" pitchFamily="18" charset="0"/>
                <a:cs typeface="Times New Roman" panose="02020603050405020304" pitchFamily="18" charset="0"/>
              </a:rPr>
              <a:t>Mehran University of Engineering and Technology</a:t>
            </a:r>
          </a:p>
        </p:txBody>
      </p:sp>
    </p:spTree>
    <p:extLst>
      <p:ext uri="{BB962C8B-B14F-4D97-AF65-F5344CB8AC3E}">
        <p14:creationId xmlns:p14="http://schemas.microsoft.com/office/powerpoint/2010/main" val="2437589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88677" y="477592"/>
            <a:ext cx="7707408" cy="5508284"/>
          </a:xfrm>
          <a:prstGeom prst="rect">
            <a:avLst/>
          </a:prstGeom>
        </p:spPr>
      </p:pic>
    </p:spTree>
    <p:extLst>
      <p:ext uri="{BB962C8B-B14F-4D97-AF65-F5344CB8AC3E}">
        <p14:creationId xmlns:p14="http://schemas.microsoft.com/office/powerpoint/2010/main" val="140489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28421" y="499669"/>
            <a:ext cx="7792681" cy="5858662"/>
          </a:xfrm>
          <a:prstGeom prst="rect">
            <a:avLst/>
          </a:prstGeom>
        </p:spPr>
      </p:pic>
    </p:spTree>
    <p:extLst>
      <p:ext uri="{BB962C8B-B14F-4D97-AF65-F5344CB8AC3E}">
        <p14:creationId xmlns:p14="http://schemas.microsoft.com/office/powerpoint/2010/main" val="326519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30609" y="1101765"/>
            <a:ext cx="9455669" cy="3762465"/>
          </a:xfrm>
          <a:prstGeom prst="rect">
            <a:avLst/>
          </a:prstGeom>
        </p:spPr>
      </p:pic>
    </p:spTree>
    <p:extLst>
      <p:ext uri="{BB962C8B-B14F-4D97-AF65-F5344CB8AC3E}">
        <p14:creationId xmlns:p14="http://schemas.microsoft.com/office/powerpoint/2010/main" val="329849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05050" y="2034381"/>
            <a:ext cx="7581900" cy="3933825"/>
          </a:xfrm>
          <a:prstGeom prst="rect">
            <a:avLst/>
          </a:prstGeom>
        </p:spPr>
      </p:pic>
    </p:spTree>
    <p:extLst>
      <p:ext uri="{BB962C8B-B14F-4D97-AF65-F5344CB8AC3E}">
        <p14:creationId xmlns:p14="http://schemas.microsoft.com/office/powerpoint/2010/main" val="1053426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861243" cy="4745182"/>
          </a:xfrm>
        </p:spPr>
        <p:txBody>
          <a:bodyPr/>
          <a:lstStyle/>
          <a:p>
            <a:r>
              <a:rPr lang="en-US" sz="5000" dirty="0">
                <a:solidFill>
                  <a:schemeClr val="tx1"/>
                </a:solidFill>
                <a:latin typeface="Times New Roman" panose="02020603050405020304" pitchFamily="18" charset="0"/>
                <a:cs typeface="Times New Roman" panose="02020603050405020304" pitchFamily="18" charset="0"/>
              </a:rPr>
              <a:t>What is Probability?</a:t>
            </a:r>
          </a:p>
          <a:p>
            <a:r>
              <a:rPr lang="en-US" sz="5000" dirty="0">
                <a:solidFill>
                  <a:schemeClr val="tx1"/>
                </a:solidFill>
                <a:latin typeface="Times New Roman" panose="02020603050405020304" pitchFamily="18" charset="0"/>
                <a:cs typeface="Times New Roman" panose="02020603050405020304" pitchFamily="18" charset="0"/>
              </a:rPr>
              <a:t>Mathematics is the science of certainty.</a:t>
            </a:r>
          </a:p>
          <a:p>
            <a:r>
              <a:rPr lang="en-US" sz="5000" dirty="0">
                <a:solidFill>
                  <a:schemeClr val="tx1"/>
                </a:solidFill>
                <a:latin typeface="Times New Roman" panose="02020603050405020304" pitchFamily="18" charset="0"/>
                <a:cs typeface="Times New Roman" panose="02020603050405020304" pitchFamily="18" charset="0"/>
              </a:rPr>
              <a:t>Probability is the science of uncertainty.</a:t>
            </a:r>
          </a:p>
          <a:p>
            <a:pPr marL="0" indent="0">
              <a:buNone/>
            </a:pPr>
            <a:endParaRPr lang="en-US" dirty="0"/>
          </a:p>
        </p:txBody>
      </p:sp>
    </p:spTree>
    <p:extLst>
      <p:ext uri="{BB962C8B-B14F-4D97-AF65-F5344CB8AC3E}">
        <p14:creationId xmlns:p14="http://schemas.microsoft.com/office/powerpoint/2010/main" val="118397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084" y="187036"/>
            <a:ext cx="11092152" cy="5908964"/>
          </a:xfrm>
        </p:spPr>
        <p:txBody>
          <a:bodyPr>
            <a:noAutofit/>
          </a:bodyPr>
          <a:lstStyle/>
          <a:p>
            <a:r>
              <a:rPr lang="en-US" sz="3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 random variable is a variable whose value is unknown or a function that assigns values to each of an experiment's outcomes.</a:t>
            </a:r>
          </a:p>
          <a:p>
            <a:r>
              <a:rPr lang="en-US" sz="3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In probability and statistics, random variables are used to quantify outcomes of a random occurrence, and therefore, can take on many values. Random variables are required to be measurable and are typically real numbers. </a:t>
            </a:r>
          </a:p>
        </p:txBody>
      </p:sp>
    </p:spTree>
    <p:extLst>
      <p:ext uri="{BB962C8B-B14F-4D97-AF65-F5344CB8AC3E}">
        <p14:creationId xmlns:p14="http://schemas.microsoft.com/office/powerpoint/2010/main" val="532554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122333" cy="5068455"/>
          </a:xfrm>
        </p:spPr>
        <p:txBody>
          <a:bodyPr>
            <a:normAutofit/>
          </a:bodyPr>
          <a:lstStyle/>
          <a:p>
            <a:r>
              <a:rPr lang="en-US" sz="3000" dirty="0">
                <a:solidFill>
                  <a:schemeClr val="tx1"/>
                </a:solidFill>
                <a:latin typeface="Times New Roman" panose="02020603050405020304" pitchFamily="18" charset="0"/>
                <a:cs typeface="Times New Roman" panose="02020603050405020304" pitchFamily="18" charset="0"/>
              </a:rPr>
              <a:t>Properties of a Random Variable:</a:t>
            </a:r>
          </a:p>
          <a:p>
            <a:r>
              <a:rPr lang="en-US" sz="3000" dirty="0">
                <a:solidFill>
                  <a:schemeClr val="tx1"/>
                </a:solidFill>
                <a:latin typeface="Times New Roman" panose="02020603050405020304" pitchFamily="18" charset="0"/>
                <a:cs typeface="Times New Roman" panose="02020603050405020304" pitchFamily="18" charset="0"/>
              </a:rPr>
              <a:t>A random variable can be discrete or continuous.</a:t>
            </a:r>
          </a:p>
          <a:p>
            <a:r>
              <a:rPr lang="en-US" sz="3000" dirty="0">
                <a:solidFill>
                  <a:schemeClr val="tx1"/>
                </a:solidFill>
                <a:latin typeface="Times New Roman" panose="02020603050405020304" pitchFamily="18" charset="0"/>
                <a:cs typeface="Times New Roman" panose="02020603050405020304" pitchFamily="18" charset="0"/>
              </a:rPr>
              <a:t>Example:</a:t>
            </a:r>
          </a:p>
          <a:p>
            <a:pPr marL="457200" indent="-457200">
              <a:buFont typeface="+mj-lt"/>
              <a:buAutoNum type="arabicPeriod"/>
            </a:pPr>
            <a:r>
              <a:rPr lang="en-US" sz="3000" dirty="0">
                <a:solidFill>
                  <a:schemeClr val="tx1"/>
                </a:solidFill>
                <a:latin typeface="Times New Roman" panose="02020603050405020304" pitchFamily="18" charset="0"/>
                <a:cs typeface="Times New Roman" panose="02020603050405020304" pitchFamily="18" charset="0"/>
              </a:rPr>
              <a:t>Tossing a fair coin.</a:t>
            </a:r>
          </a:p>
          <a:p>
            <a:pPr marL="457200" indent="-457200">
              <a:buFont typeface="+mj-lt"/>
              <a:buAutoNum type="arabicPeriod"/>
            </a:pPr>
            <a:r>
              <a:rPr lang="en-US" sz="3000" dirty="0">
                <a:solidFill>
                  <a:schemeClr val="tx1"/>
                </a:solidFill>
                <a:latin typeface="Times New Roman" panose="02020603050405020304" pitchFamily="18" charset="0"/>
                <a:cs typeface="Times New Roman" panose="02020603050405020304" pitchFamily="18" charset="0"/>
              </a:rPr>
              <a:t>Rolling a fair dice.</a:t>
            </a:r>
          </a:p>
        </p:txBody>
      </p:sp>
    </p:spTree>
    <p:extLst>
      <p:ext uri="{BB962C8B-B14F-4D97-AF65-F5344CB8AC3E}">
        <p14:creationId xmlns:p14="http://schemas.microsoft.com/office/powerpoint/2010/main" val="1271114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1"/>
            <a:ext cx="10223933" cy="1493982"/>
          </a:xfrm>
        </p:spPr>
        <p:txBody>
          <a:bodyPr/>
          <a:lstStyle/>
          <a:p>
            <a:r>
              <a:rPr lang="en-US" sz="4000" dirty="0">
                <a:solidFill>
                  <a:schemeClr val="tx1"/>
                </a:solidFill>
                <a:latin typeface="Times New Roman" panose="02020603050405020304" pitchFamily="18" charset="0"/>
                <a:cs typeface="Times New Roman" panose="02020603050405020304" pitchFamily="18" charset="0"/>
              </a:rPr>
              <a:t>Non-Random Variables:</a:t>
            </a:r>
          </a:p>
          <a:p>
            <a:endParaRPr lang="en-US" dirty="0"/>
          </a:p>
        </p:txBody>
      </p:sp>
      <p:pic>
        <p:nvPicPr>
          <p:cNvPr id="4" name="Picture 3"/>
          <p:cNvPicPr>
            <a:picLocks noChangeAspect="1"/>
          </p:cNvPicPr>
          <p:nvPr/>
        </p:nvPicPr>
        <p:blipFill>
          <a:blip r:embed="rId2"/>
          <a:stretch>
            <a:fillRect/>
          </a:stretch>
        </p:blipFill>
        <p:spPr>
          <a:xfrm>
            <a:off x="2755322" y="1989570"/>
            <a:ext cx="5936095" cy="4299508"/>
          </a:xfrm>
          <a:prstGeom prst="rect">
            <a:avLst/>
          </a:prstGeom>
        </p:spPr>
      </p:pic>
    </p:spTree>
    <p:extLst>
      <p:ext uri="{BB962C8B-B14F-4D97-AF65-F5344CB8AC3E}">
        <p14:creationId xmlns:p14="http://schemas.microsoft.com/office/powerpoint/2010/main" val="3624310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557" y="473363"/>
            <a:ext cx="10898188" cy="5696527"/>
          </a:xfrm>
        </p:spPr>
        <p:txBody>
          <a:bodyPr>
            <a:normAutofit/>
          </a:bodyPr>
          <a:lstStyle/>
          <a:p>
            <a:r>
              <a:rPr lang="en-US" sz="3000" dirty="0">
                <a:solidFill>
                  <a:schemeClr val="tx1"/>
                </a:solidFill>
                <a:latin typeface="Times New Roman" panose="02020603050405020304" pitchFamily="18" charset="0"/>
                <a:cs typeface="Times New Roman" panose="02020603050405020304" pitchFamily="18" charset="0"/>
              </a:rPr>
              <a:t>Discrete Random Variable:</a:t>
            </a:r>
          </a:p>
          <a:p>
            <a:r>
              <a:rPr lang="en-US" sz="3000" dirty="0">
                <a:solidFill>
                  <a:schemeClr val="tx1"/>
                </a:solidFill>
                <a:latin typeface="Times New Roman" panose="02020603050405020304" pitchFamily="18" charset="0"/>
                <a:cs typeface="Times New Roman" panose="02020603050405020304" pitchFamily="18" charset="0"/>
              </a:rPr>
              <a:t>A random variable is called a discrete random variable if its values can be obtained by counting.</a:t>
            </a:r>
          </a:p>
          <a:p>
            <a:r>
              <a:rPr lang="en-US" sz="3000" dirty="0">
                <a:solidFill>
                  <a:schemeClr val="tx1"/>
                </a:solidFill>
                <a:latin typeface="Times New Roman" panose="02020603050405020304" pitchFamily="18" charset="0"/>
                <a:cs typeface="Times New Roman" panose="02020603050405020304" pitchFamily="18" charset="0"/>
              </a:rPr>
              <a:t>Example:</a:t>
            </a:r>
          </a:p>
          <a:p>
            <a:pPr marL="457200" indent="-457200">
              <a:buFont typeface="+mj-lt"/>
              <a:buAutoNum type="arabicPeriod"/>
            </a:pPr>
            <a:r>
              <a:rPr lang="en-US" sz="3000" dirty="0">
                <a:solidFill>
                  <a:schemeClr val="tx1"/>
                </a:solidFill>
                <a:latin typeface="Times New Roman" panose="02020603050405020304" pitchFamily="18" charset="0"/>
                <a:cs typeface="Times New Roman" panose="02020603050405020304" pitchFamily="18" charset="0"/>
              </a:rPr>
              <a:t>The number of students in the class.</a:t>
            </a:r>
          </a:p>
          <a:p>
            <a:pPr marL="457200" indent="-457200">
              <a:buFont typeface="+mj-lt"/>
              <a:buAutoNum type="arabicPeriod"/>
            </a:pPr>
            <a:r>
              <a:rPr lang="en-US" sz="3000" dirty="0">
                <a:solidFill>
                  <a:schemeClr val="tx1"/>
                </a:solidFill>
                <a:latin typeface="Times New Roman" panose="02020603050405020304" pitchFamily="18" charset="0"/>
                <a:cs typeface="Times New Roman" panose="02020603050405020304" pitchFamily="18" charset="0"/>
              </a:rPr>
              <a:t>Your marks in your semester.</a:t>
            </a:r>
          </a:p>
          <a:p>
            <a:pPr marL="457200" indent="-457200">
              <a:buFont typeface="+mj-lt"/>
              <a:buAutoNum type="arabicPeriod"/>
            </a:pPr>
            <a:r>
              <a:rPr lang="en-US" sz="3000" dirty="0">
                <a:solidFill>
                  <a:schemeClr val="tx1"/>
                </a:solidFill>
                <a:latin typeface="Times New Roman" panose="02020603050405020304" pitchFamily="18" charset="0"/>
                <a:cs typeface="Times New Roman" panose="02020603050405020304" pitchFamily="18" charset="0"/>
              </a:rPr>
              <a:t>The number of planets around a star.</a:t>
            </a:r>
          </a:p>
          <a:p>
            <a:pPr marL="457200" indent="-457200">
              <a:buFont typeface="+mj-lt"/>
              <a:buAutoNum type="arabicPeriod"/>
            </a:pPr>
            <a:r>
              <a:rPr lang="en-US" sz="3000" dirty="0">
                <a:solidFill>
                  <a:schemeClr val="tx1"/>
                </a:solidFill>
                <a:latin typeface="Times New Roman" panose="02020603050405020304" pitchFamily="18" charset="0"/>
                <a:cs typeface="Times New Roman" panose="02020603050405020304" pitchFamily="18" charset="0"/>
              </a:rPr>
              <a:t>The number of heads after flipping x number of coins. </a:t>
            </a:r>
          </a:p>
        </p:txBody>
      </p:sp>
    </p:spTree>
    <p:extLst>
      <p:ext uri="{BB962C8B-B14F-4D97-AF65-F5344CB8AC3E}">
        <p14:creationId xmlns:p14="http://schemas.microsoft.com/office/powerpoint/2010/main" val="279690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738" y="464128"/>
            <a:ext cx="11082915" cy="5530273"/>
          </a:xfrm>
        </p:spPr>
        <p:txBody>
          <a:bodyPr>
            <a:noAutofit/>
          </a:bodyPr>
          <a:lstStyle/>
          <a:p>
            <a:r>
              <a:rPr lang="en-US" sz="3000" dirty="0">
                <a:solidFill>
                  <a:schemeClr val="tx1"/>
                </a:solidFill>
                <a:latin typeface="Times New Roman" panose="02020603050405020304" pitchFamily="18" charset="0"/>
                <a:cs typeface="Times New Roman" panose="02020603050405020304" pitchFamily="18" charset="0"/>
              </a:rPr>
              <a:t>Continuous Random Variable:</a:t>
            </a:r>
          </a:p>
          <a:p>
            <a:r>
              <a:rPr lang="en-US" sz="3000" dirty="0">
                <a:solidFill>
                  <a:schemeClr val="tx1"/>
                </a:solidFill>
                <a:latin typeface="Times New Roman" panose="02020603050405020304" pitchFamily="18" charset="0"/>
                <a:cs typeface="Times New Roman" panose="02020603050405020304" pitchFamily="18" charset="0"/>
              </a:rPr>
              <a:t>Continuous random variables can represent any value within a specified range or interval and can take on an infinite number of possible values. </a:t>
            </a:r>
          </a:p>
          <a:p>
            <a:r>
              <a:rPr lang="en-US" sz="3000" dirty="0">
                <a:solidFill>
                  <a:schemeClr val="tx1"/>
                </a:solidFill>
                <a:latin typeface="Times New Roman" panose="02020603050405020304" pitchFamily="18" charset="0"/>
                <a:cs typeface="Times New Roman" panose="02020603050405020304" pitchFamily="18" charset="0"/>
              </a:rPr>
              <a:t>Example:</a:t>
            </a:r>
          </a:p>
          <a:p>
            <a:r>
              <a:rPr lang="en-US" sz="3000" dirty="0">
                <a:solidFill>
                  <a:schemeClr val="tx1"/>
                </a:solidFill>
                <a:latin typeface="Times New Roman" panose="02020603050405020304" pitchFamily="18" charset="0"/>
                <a:cs typeface="Times New Roman" panose="02020603050405020304" pitchFamily="18" charset="0"/>
              </a:rPr>
              <a:t>An experiment that involves measuring the amount of rainfall in a city over a year.</a:t>
            </a:r>
          </a:p>
          <a:p>
            <a:r>
              <a:rPr lang="en-US" sz="3000" dirty="0">
                <a:solidFill>
                  <a:schemeClr val="tx1"/>
                </a:solidFill>
                <a:latin typeface="Times New Roman" panose="02020603050405020304" pitchFamily="18" charset="0"/>
                <a:cs typeface="Times New Roman" panose="02020603050405020304" pitchFamily="18" charset="0"/>
              </a:rPr>
              <a:t>The average height of a random group of 25 people.</a:t>
            </a:r>
          </a:p>
        </p:txBody>
      </p:sp>
    </p:spTree>
    <p:extLst>
      <p:ext uri="{BB962C8B-B14F-4D97-AF65-F5344CB8AC3E}">
        <p14:creationId xmlns:p14="http://schemas.microsoft.com/office/powerpoint/2010/main" val="2054008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731934" cy="2528455"/>
          </a:xfrm>
        </p:spPr>
        <p:txBody>
          <a:bodyPr>
            <a:normAutofit/>
          </a:bodyPr>
          <a:lstStyle/>
          <a:p>
            <a:r>
              <a:rPr lang="en-US" sz="3000" dirty="0">
                <a:solidFill>
                  <a:schemeClr val="tx1"/>
                </a:solidFill>
                <a:latin typeface="Times New Roman" panose="02020603050405020304" pitchFamily="18" charset="0"/>
                <a:cs typeface="Times New Roman" panose="02020603050405020304" pitchFamily="18" charset="0"/>
              </a:rPr>
              <a:t>CORRELATION COEFFICIENT: </a:t>
            </a:r>
          </a:p>
          <a:p>
            <a:r>
              <a:rPr lang="en-US" sz="3000" dirty="0">
                <a:solidFill>
                  <a:schemeClr val="tx1"/>
                </a:solidFill>
                <a:latin typeface="Times New Roman" panose="02020603050405020304" pitchFamily="18" charset="0"/>
                <a:cs typeface="Times New Roman" panose="02020603050405020304" pitchFamily="18" charset="0"/>
              </a:rPr>
              <a:t>A </a:t>
            </a:r>
            <a:r>
              <a:rPr lang="en-US" sz="3000" b="1" dirty="0">
                <a:solidFill>
                  <a:schemeClr val="tx1"/>
                </a:solidFill>
                <a:latin typeface="Times New Roman" panose="02020603050405020304" pitchFamily="18" charset="0"/>
                <a:cs typeface="Times New Roman" panose="02020603050405020304" pitchFamily="18" charset="0"/>
              </a:rPr>
              <a:t>correlation coefficient</a:t>
            </a:r>
            <a:r>
              <a:rPr lang="en-US" sz="3000" dirty="0">
                <a:solidFill>
                  <a:schemeClr val="tx1"/>
                </a:solidFill>
                <a:latin typeface="Times New Roman" panose="02020603050405020304" pitchFamily="18" charset="0"/>
                <a:cs typeface="Times New Roman" panose="02020603050405020304" pitchFamily="18" charset="0"/>
              </a:rPr>
              <a:t> is a number between -1 and 1 that tells you the strength and direction of a relationship between variables.</a:t>
            </a:r>
          </a:p>
          <a:p>
            <a:r>
              <a:rPr lang="en-US" sz="3000" dirty="0">
                <a:solidFill>
                  <a:schemeClr val="tx1"/>
                </a:solidFill>
                <a:latin typeface="Times New Roman" panose="02020603050405020304" pitchFamily="18" charset="0"/>
                <a:cs typeface="Times New Roman" panose="02020603050405020304" pitchFamily="18" charset="0"/>
              </a:rPr>
              <a:t>In other words, it reflects how similar the measurements of two or more variables are across a dataset.</a:t>
            </a:r>
          </a:p>
          <a:p>
            <a:pPr marL="0" indent="0">
              <a:buNone/>
            </a:pPr>
            <a:endParaRPr lang="en-US" dirty="0"/>
          </a:p>
        </p:txBody>
      </p:sp>
      <p:pic>
        <p:nvPicPr>
          <p:cNvPr id="4" name="Picture 3"/>
          <p:cNvPicPr>
            <a:picLocks noChangeAspect="1"/>
          </p:cNvPicPr>
          <p:nvPr/>
        </p:nvPicPr>
        <p:blipFill>
          <a:blip r:embed="rId2"/>
          <a:stretch>
            <a:fillRect/>
          </a:stretch>
        </p:blipFill>
        <p:spPr>
          <a:xfrm>
            <a:off x="1423264" y="3121891"/>
            <a:ext cx="9124518" cy="3057902"/>
          </a:xfrm>
          <a:prstGeom prst="rect">
            <a:avLst/>
          </a:prstGeom>
        </p:spPr>
      </p:pic>
    </p:spTree>
    <p:extLst>
      <p:ext uri="{BB962C8B-B14F-4D97-AF65-F5344CB8AC3E}">
        <p14:creationId xmlns:p14="http://schemas.microsoft.com/office/powerpoint/2010/main" val="1043504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694989" cy="976745"/>
          </a:xfrm>
        </p:spPr>
        <p:txBody>
          <a:bodyPr/>
          <a:lstStyle/>
          <a:p>
            <a:r>
              <a:rPr lang="en-US" sz="3000" dirty="0">
                <a:solidFill>
                  <a:schemeClr val="tx1"/>
                </a:solidFill>
                <a:latin typeface="Times New Roman" panose="02020603050405020304" pitchFamily="18" charset="0"/>
                <a:cs typeface="Times New Roman" panose="02020603050405020304" pitchFamily="18" charset="0"/>
              </a:rPr>
              <a:t>WHAT IS YOUR CURRENT AGE?</a:t>
            </a:r>
          </a:p>
          <a:p>
            <a:endParaRPr lang="en-US" dirty="0"/>
          </a:p>
        </p:txBody>
      </p:sp>
      <p:pic>
        <p:nvPicPr>
          <p:cNvPr id="4" name="Picture 3"/>
          <p:cNvPicPr>
            <a:picLocks noChangeAspect="1"/>
          </p:cNvPicPr>
          <p:nvPr/>
        </p:nvPicPr>
        <p:blipFill>
          <a:blip r:embed="rId2"/>
          <a:stretch>
            <a:fillRect/>
          </a:stretch>
        </p:blipFill>
        <p:spPr>
          <a:xfrm>
            <a:off x="1976005" y="1473582"/>
            <a:ext cx="7943352" cy="4687071"/>
          </a:xfrm>
          <a:prstGeom prst="rect">
            <a:avLst/>
          </a:prstGeom>
        </p:spPr>
      </p:pic>
    </p:spTree>
    <p:extLst>
      <p:ext uri="{BB962C8B-B14F-4D97-AF65-F5344CB8AC3E}">
        <p14:creationId xmlns:p14="http://schemas.microsoft.com/office/powerpoint/2010/main" val="1257793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870480" cy="5678055"/>
          </a:xfrm>
        </p:spPr>
        <p:txBody>
          <a:bodyPr>
            <a:noAutofit/>
          </a:bodyPr>
          <a:lstStyle/>
          <a:p>
            <a:r>
              <a:rPr lang="en-US" sz="2500" dirty="0">
                <a:solidFill>
                  <a:schemeClr val="tx1"/>
                </a:solidFill>
                <a:latin typeface="Times New Roman" panose="02020603050405020304" pitchFamily="18" charset="0"/>
                <a:cs typeface="Times New Roman" panose="02020603050405020304" pitchFamily="18" charset="0"/>
              </a:rPr>
              <a:t>Sample Space:</a:t>
            </a:r>
          </a:p>
          <a:p>
            <a:r>
              <a:rPr lang="en-US" sz="2500" dirty="0">
                <a:solidFill>
                  <a:schemeClr val="tx1"/>
                </a:solidFill>
                <a:latin typeface="Times New Roman" panose="02020603050405020304" pitchFamily="18" charset="0"/>
                <a:cs typeface="Times New Roman" panose="02020603050405020304" pitchFamily="18" charset="0"/>
              </a:rPr>
              <a:t>A sample space is a collection or a set of possible outcomes of a random experiment. The sample space is represented using the symbol, “S”. The subset of possible outcomes of an experiment is called events. A sample space may contain a number of outcomes that depends on the experiment.</a:t>
            </a:r>
          </a:p>
          <a:p>
            <a:r>
              <a:rPr lang="en-US" sz="2500" dirty="0">
                <a:solidFill>
                  <a:schemeClr val="tx1"/>
                </a:solidFill>
                <a:latin typeface="Times New Roman" panose="02020603050405020304" pitchFamily="18" charset="0"/>
                <a:cs typeface="Times New Roman" panose="02020603050405020304" pitchFamily="18" charset="0"/>
              </a:rPr>
              <a:t>The sample spaces for a random experiment is written within curly braces “ { } “. There is a difference between the sample space and the events. For rolling a die, we will get the sample space, S as {1, 2, 3, 4, 5, 6 } whereas the event can be written as {1, 3, 5 } which represents the set of odd numbers and { 2, 4, 6 } which represents the set of even numbers. The outcomes of an experiment are random and the sample space becomes the universal set for some particular experiments</a:t>
            </a:r>
          </a:p>
        </p:txBody>
      </p:sp>
    </p:spTree>
    <p:extLst>
      <p:ext uri="{BB962C8B-B14F-4D97-AF65-F5344CB8AC3E}">
        <p14:creationId xmlns:p14="http://schemas.microsoft.com/office/powerpoint/2010/main" val="3215283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260879" cy="5659582"/>
          </a:xfrm>
        </p:spPr>
        <p:txBody>
          <a:bodyPr>
            <a:normAutofit/>
          </a:bodyPr>
          <a:lstStyle/>
          <a:p>
            <a:r>
              <a:rPr lang="en-US" sz="3000" dirty="0">
                <a:solidFill>
                  <a:schemeClr val="tx1"/>
                </a:solidFill>
                <a:latin typeface="Times New Roman" panose="02020603050405020304" pitchFamily="18" charset="0"/>
                <a:cs typeface="Times New Roman" panose="02020603050405020304" pitchFamily="18" charset="0"/>
              </a:rPr>
              <a:t>For example:</a:t>
            </a:r>
          </a:p>
          <a:p>
            <a:r>
              <a:rPr lang="en-US" sz="3000" b="1" dirty="0">
                <a:solidFill>
                  <a:schemeClr val="tx1"/>
                </a:solidFill>
                <a:latin typeface="Times New Roman" panose="02020603050405020304" pitchFamily="18" charset="0"/>
                <a:cs typeface="Times New Roman" panose="02020603050405020304" pitchFamily="18" charset="0"/>
              </a:rPr>
              <a:t>Tossing a Coin</a:t>
            </a:r>
          </a:p>
          <a:p>
            <a:r>
              <a:rPr lang="en-US" sz="3000" dirty="0">
                <a:solidFill>
                  <a:schemeClr val="tx1"/>
                </a:solidFill>
                <a:latin typeface="Times New Roman" panose="02020603050405020304" pitchFamily="18" charset="0"/>
                <a:cs typeface="Times New Roman" panose="02020603050405020304" pitchFamily="18" charset="0"/>
              </a:rPr>
              <a:t>When flipping a coin, two outcomes are possible, such as head and tail. Therefore the sample space for this experiment is given as</a:t>
            </a:r>
          </a:p>
          <a:p>
            <a:r>
              <a:rPr lang="en-US" sz="3000" dirty="0">
                <a:solidFill>
                  <a:schemeClr val="tx1"/>
                </a:solidFill>
                <a:latin typeface="Times New Roman" panose="02020603050405020304" pitchFamily="18" charset="0"/>
                <a:cs typeface="Times New Roman" panose="02020603050405020304" pitchFamily="18" charset="0"/>
              </a:rPr>
              <a:t>Sample Space, S = { H, T } = { Head, Tail }</a:t>
            </a:r>
          </a:p>
          <a:p>
            <a:r>
              <a:rPr lang="en-US" sz="3000" b="1" dirty="0">
                <a:solidFill>
                  <a:schemeClr val="tx1"/>
                </a:solidFill>
                <a:latin typeface="Times New Roman" panose="02020603050405020304" pitchFamily="18" charset="0"/>
                <a:cs typeface="Times New Roman" panose="02020603050405020304" pitchFamily="18" charset="0"/>
              </a:rPr>
              <a:t>Tossing 3 Coins:</a:t>
            </a:r>
          </a:p>
          <a:p>
            <a:r>
              <a:rPr lang="en-US" sz="3000" dirty="0">
                <a:solidFill>
                  <a:schemeClr val="tx1"/>
                </a:solidFill>
                <a:latin typeface="Times New Roman" panose="02020603050405020304" pitchFamily="18" charset="0"/>
                <a:cs typeface="Times New Roman" panose="02020603050405020304" pitchFamily="18" charset="0"/>
              </a:rPr>
              <a:t>Sample space for tossing three coins is written as</a:t>
            </a:r>
          </a:p>
          <a:p>
            <a:r>
              <a:rPr lang="en-US" sz="3000" dirty="0">
                <a:solidFill>
                  <a:schemeClr val="tx1"/>
                </a:solidFill>
                <a:latin typeface="Times New Roman" panose="02020603050405020304" pitchFamily="18" charset="0"/>
                <a:cs typeface="Times New Roman" panose="02020603050405020304" pitchFamily="18" charset="0"/>
              </a:rPr>
              <a:t>Sample space S = { HHH, HHT, HTH, HTT, THH, THT, TTH, TTT}</a:t>
            </a:r>
          </a:p>
          <a:p>
            <a:endParaRPr lang="en-US" dirty="0"/>
          </a:p>
        </p:txBody>
      </p:sp>
    </p:spTree>
    <p:extLst>
      <p:ext uri="{BB962C8B-B14F-4D97-AF65-F5344CB8AC3E}">
        <p14:creationId xmlns:p14="http://schemas.microsoft.com/office/powerpoint/2010/main" val="1912582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1"/>
            <a:ext cx="10279352" cy="1032164"/>
          </a:xfrm>
        </p:spPr>
        <p:txBody>
          <a:bodyPr/>
          <a:lstStyle/>
          <a:p>
            <a:r>
              <a:rPr lang="en-US" sz="3000" dirty="0">
                <a:solidFill>
                  <a:schemeClr val="tx1"/>
                </a:solidFill>
                <a:latin typeface="Times New Roman" panose="02020603050405020304" pitchFamily="18" charset="0"/>
                <a:cs typeface="Times New Roman" panose="02020603050405020304" pitchFamily="18" charset="0"/>
              </a:rPr>
              <a:t>Definition of Probability:</a:t>
            </a:r>
          </a:p>
          <a:p>
            <a:endParaRPr lang="en-US" dirty="0"/>
          </a:p>
        </p:txBody>
      </p:sp>
      <p:pic>
        <p:nvPicPr>
          <p:cNvPr id="5" name="Picture 4"/>
          <p:cNvPicPr>
            <a:picLocks noChangeAspect="1"/>
          </p:cNvPicPr>
          <p:nvPr/>
        </p:nvPicPr>
        <p:blipFill>
          <a:blip r:embed="rId2"/>
          <a:stretch>
            <a:fillRect/>
          </a:stretch>
        </p:blipFill>
        <p:spPr>
          <a:xfrm>
            <a:off x="1239453" y="1349086"/>
            <a:ext cx="9724111" cy="4192733"/>
          </a:xfrm>
          <a:prstGeom prst="rect">
            <a:avLst/>
          </a:prstGeom>
        </p:spPr>
      </p:pic>
    </p:spTree>
    <p:extLst>
      <p:ext uri="{BB962C8B-B14F-4D97-AF65-F5344CB8AC3E}">
        <p14:creationId xmlns:p14="http://schemas.microsoft.com/office/powerpoint/2010/main" val="1987276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90850" y="2039144"/>
            <a:ext cx="6210300" cy="3924300"/>
          </a:xfrm>
          <a:prstGeom prst="rect">
            <a:avLst/>
          </a:prstGeom>
        </p:spPr>
      </p:pic>
    </p:spTree>
    <p:extLst>
      <p:ext uri="{BB962C8B-B14F-4D97-AF65-F5344CB8AC3E}">
        <p14:creationId xmlns:p14="http://schemas.microsoft.com/office/powerpoint/2010/main" val="515024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055" y="397163"/>
            <a:ext cx="11074401" cy="6123709"/>
          </a:xfrm>
        </p:spPr>
        <p:txBody>
          <a:bodyPr>
            <a:noAutofit/>
          </a:bodyPr>
          <a:lstStyle/>
          <a:p>
            <a:r>
              <a:rPr lang="en-US" sz="2200" dirty="0">
                <a:solidFill>
                  <a:schemeClr val="tx1"/>
                </a:solidFill>
                <a:latin typeface="Times New Roman" panose="02020603050405020304" pitchFamily="18" charset="0"/>
                <a:cs typeface="Times New Roman" panose="02020603050405020304" pitchFamily="18" charset="0"/>
              </a:rPr>
              <a:t>Example:</a:t>
            </a:r>
          </a:p>
          <a:p>
            <a:r>
              <a:rPr lang="en-US" sz="2200" dirty="0">
                <a:solidFill>
                  <a:schemeClr val="tx1"/>
                </a:solidFill>
                <a:latin typeface="Times New Roman" panose="02020603050405020304" pitchFamily="18" charset="0"/>
                <a:cs typeface="Times New Roman" panose="02020603050405020304" pitchFamily="18" charset="0"/>
              </a:rPr>
              <a:t>1. Two coins are tossed 500 times, and we get:</a:t>
            </a:r>
          </a:p>
          <a:p>
            <a:r>
              <a:rPr lang="en-US" sz="2200" dirty="0">
                <a:solidFill>
                  <a:schemeClr val="tx1"/>
                </a:solidFill>
                <a:latin typeface="Times New Roman" panose="02020603050405020304" pitchFamily="18" charset="0"/>
                <a:cs typeface="Times New Roman" panose="02020603050405020304" pitchFamily="18" charset="0"/>
              </a:rPr>
              <a:t>Two heads: 105 times</a:t>
            </a:r>
          </a:p>
          <a:p>
            <a:r>
              <a:rPr lang="en-US" sz="2200" dirty="0">
                <a:solidFill>
                  <a:schemeClr val="tx1"/>
                </a:solidFill>
                <a:latin typeface="Times New Roman" panose="02020603050405020304" pitchFamily="18" charset="0"/>
                <a:cs typeface="Times New Roman" panose="02020603050405020304" pitchFamily="18" charset="0"/>
              </a:rPr>
              <a:t>One head: 275 times</a:t>
            </a:r>
          </a:p>
          <a:p>
            <a:r>
              <a:rPr lang="en-US" sz="2200" dirty="0">
                <a:solidFill>
                  <a:schemeClr val="tx1"/>
                </a:solidFill>
                <a:latin typeface="Times New Roman" panose="02020603050405020304" pitchFamily="18" charset="0"/>
                <a:cs typeface="Times New Roman" panose="02020603050405020304" pitchFamily="18" charset="0"/>
              </a:rPr>
              <a:t>No head: 120 times</a:t>
            </a:r>
          </a:p>
          <a:p>
            <a:r>
              <a:rPr lang="en-US" sz="2200" dirty="0">
                <a:solidFill>
                  <a:schemeClr val="tx1"/>
                </a:solidFill>
                <a:latin typeface="Times New Roman" panose="02020603050405020304" pitchFamily="18" charset="0"/>
                <a:cs typeface="Times New Roman" panose="02020603050405020304" pitchFamily="18" charset="0"/>
              </a:rPr>
              <a:t>Find the probability of each event to occur.</a:t>
            </a:r>
          </a:p>
          <a:p>
            <a:r>
              <a:rPr lang="en-US" sz="2200" dirty="0">
                <a:solidFill>
                  <a:schemeClr val="tx1"/>
                </a:solidFill>
                <a:latin typeface="Times New Roman" panose="02020603050405020304" pitchFamily="18" charset="0"/>
                <a:cs typeface="Times New Roman" panose="02020603050405020304" pitchFamily="18" charset="0"/>
              </a:rPr>
              <a:t>Solution: Let us say the events of getting two heads, one head and no head by E</a:t>
            </a:r>
            <a:r>
              <a:rPr lang="en-US" sz="2200" baseline="-25000" dirty="0">
                <a:solidFill>
                  <a:schemeClr val="tx1"/>
                </a:solidFill>
                <a:latin typeface="Times New Roman" panose="02020603050405020304" pitchFamily="18" charset="0"/>
                <a:cs typeface="Times New Roman" panose="02020603050405020304" pitchFamily="18" charset="0"/>
              </a:rPr>
              <a:t>1</a:t>
            </a:r>
            <a:r>
              <a:rPr lang="en-US" sz="2200" dirty="0">
                <a:solidFill>
                  <a:schemeClr val="tx1"/>
                </a:solidFill>
                <a:latin typeface="Times New Roman" panose="02020603050405020304" pitchFamily="18" charset="0"/>
                <a:cs typeface="Times New Roman" panose="02020603050405020304" pitchFamily="18" charset="0"/>
              </a:rPr>
              <a:t>, E</a:t>
            </a:r>
            <a:r>
              <a:rPr lang="en-US" sz="2200" baseline="-25000" dirty="0">
                <a:solidFill>
                  <a:schemeClr val="tx1"/>
                </a:solidFill>
                <a:latin typeface="Times New Roman" panose="02020603050405020304" pitchFamily="18" charset="0"/>
                <a:cs typeface="Times New Roman" panose="02020603050405020304" pitchFamily="18" charset="0"/>
              </a:rPr>
              <a:t>2</a:t>
            </a:r>
            <a:r>
              <a:rPr lang="en-US" sz="2200" dirty="0">
                <a:solidFill>
                  <a:schemeClr val="tx1"/>
                </a:solidFill>
                <a:latin typeface="Times New Roman" panose="02020603050405020304" pitchFamily="18" charset="0"/>
                <a:cs typeface="Times New Roman" panose="02020603050405020304" pitchFamily="18" charset="0"/>
              </a:rPr>
              <a:t> and E</a:t>
            </a:r>
            <a:r>
              <a:rPr lang="en-US" sz="2200" baseline="-25000" dirty="0">
                <a:solidFill>
                  <a:schemeClr val="tx1"/>
                </a:solidFill>
                <a:latin typeface="Times New Roman" panose="02020603050405020304" pitchFamily="18" charset="0"/>
                <a:cs typeface="Times New Roman" panose="02020603050405020304" pitchFamily="18" charset="0"/>
              </a:rPr>
              <a:t>3</a:t>
            </a:r>
            <a:r>
              <a:rPr lang="en-US" sz="2200" dirty="0">
                <a:solidFill>
                  <a:schemeClr val="tx1"/>
                </a:solidFill>
                <a:latin typeface="Times New Roman" panose="02020603050405020304" pitchFamily="18" charset="0"/>
                <a:cs typeface="Times New Roman" panose="02020603050405020304" pitchFamily="18" charset="0"/>
              </a:rPr>
              <a:t>, respectively.</a:t>
            </a:r>
          </a:p>
          <a:p>
            <a:r>
              <a:rPr lang="en-US" sz="2200" dirty="0">
                <a:solidFill>
                  <a:schemeClr val="tx1"/>
                </a:solidFill>
                <a:latin typeface="Times New Roman" panose="02020603050405020304" pitchFamily="18" charset="0"/>
                <a:cs typeface="Times New Roman" panose="02020603050405020304" pitchFamily="18" charset="0"/>
              </a:rPr>
              <a:t>P(E</a:t>
            </a:r>
            <a:r>
              <a:rPr lang="en-US" sz="2200" baseline="-25000" dirty="0">
                <a:solidFill>
                  <a:schemeClr val="tx1"/>
                </a:solidFill>
                <a:latin typeface="Times New Roman" panose="02020603050405020304" pitchFamily="18" charset="0"/>
                <a:cs typeface="Times New Roman" panose="02020603050405020304" pitchFamily="18" charset="0"/>
              </a:rPr>
              <a:t>1</a:t>
            </a:r>
            <a:r>
              <a:rPr lang="en-US" sz="2200" dirty="0">
                <a:solidFill>
                  <a:schemeClr val="tx1"/>
                </a:solidFill>
                <a:latin typeface="Times New Roman" panose="02020603050405020304" pitchFamily="18" charset="0"/>
                <a:cs typeface="Times New Roman" panose="02020603050405020304" pitchFamily="18" charset="0"/>
              </a:rPr>
              <a:t>) = 105/500 = 0.21</a:t>
            </a:r>
          </a:p>
          <a:p>
            <a:r>
              <a:rPr lang="en-US" sz="2200" dirty="0">
                <a:solidFill>
                  <a:schemeClr val="tx1"/>
                </a:solidFill>
                <a:latin typeface="Times New Roman" panose="02020603050405020304" pitchFamily="18" charset="0"/>
                <a:cs typeface="Times New Roman" panose="02020603050405020304" pitchFamily="18" charset="0"/>
              </a:rPr>
              <a:t>P(E</a:t>
            </a:r>
            <a:r>
              <a:rPr lang="en-US" sz="2200" baseline="-25000" dirty="0">
                <a:solidFill>
                  <a:schemeClr val="tx1"/>
                </a:solidFill>
                <a:latin typeface="Times New Roman" panose="02020603050405020304" pitchFamily="18" charset="0"/>
                <a:cs typeface="Times New Roman" panose="02020603050405020304" pitchFamily="18" charset="0"/>
              </a:rPr>
              <a:t>2</a:t>
            </a:r>
            <a:r>
              <a:rPr lang="en-US" sz="2200" dirty="0">
                <a:solidFill>
                  <a:schemeClr val="tx1"/>
                </a:solidFill>
                <a:latin typeface="Times New Roman" panose="02020603050405020304" pitchFamily="18" charset="0"/>
                <a:cs typeface="Times New Roman" panose="02020603050405020304" pitchFamily="18" charset="0"/>
              </a:rPr>
              <a:t>) = 275/500 = 0.55</a:t>
            </a:r>
          </a:p>
          <a:p>
            <a:r>
              <a:rPr lang="en-US" sz="2200" dirty="0">
                <a:solidFill>
                  <a:schemeClr val="tx1"/>
                </a:solidFill>
                <a:latin typeface="Times New Roman" panose="02020603050405020304" pitchFamily="18" charset="0"/>
                <a:cs typeface="Times New Roman" panose="02020603050405020304" pitchFamily="18" charset="0"/>
              </a:rPr>
              <a:t>P(E</a:t>
            </a:r>
            <a:r>
              <a:rPr lang="en-US" sz="2200" baseline="-25000" dirty="0">
                <a:solidFill>
                  <a:schemeClr val="tx1"/>
                </a:solidFill>
                <a:latin typeface="Times New Roman" panose="02020603050405020304" pitchFamily="18" charset="0"/>
                <a:cs typeface="Times New Roman" panose="02020603050405020304" pitchFamily="18" charset="0"/>
              </a:rPr>
              <a:t>3</a:t>
            </a:r>
            <a:r>
              <a:rPr lang="en-US" sz="2200" dirty="0">
                <a:solidFill>
                  <a:schemeClr val="tx1"/>
                </a:solidFill>
                <a:latin typeface="Times New Roman" panose="02020603050405020304" pitchFamily="18" charset="0"/>
                <a:cs typeface="Times New Roman" panose="02020603050405020304" pitchFamily="18" charset="0"/>
              </a:rPr>
              <a:t>) = 120/500 = 0.24</a:t>
            </a:r>
          </a:p>
          <a:p>
            <a:r>
              <a:rPr lang="en-US" sz="2200" dirty="0">
                <a:solidFill>
                  <a:schemeClr val="tx1"/>
                </a:solidFill>
                <a:latin typeface="Times New Roman" panose="02020603050405020304" pitchFamily="18" charset="0"/>
                <a:cs typeface="Times New Roman" panose="02020603050405020304" pitchFamily="18" charset="0"/>
              </a:rPr>
              <a:t>The Sum of probabilities of all elementary events of a random experiment is 1.</a:t>
            </a:r>
          </a:p>
          <a:p>
            <a:r>
              <a:rPr lang="en-US" sz="2200" dirty="0">
                <a:solidFill>
                  <a:schemeClr val="tx1"/>
                </a:solidFill>
                <a:latin typeface="Times New Roman" panose="02020603050405020304" pitchFamily="18" charset="0"/>
                <a:cs typeface="Times New Roman" panose="02020603050405020304" pitchFamily="18" charset="0"/>
              </a:rPr>
              <a:t>P(E</a:t>
            </a:r>
            <a:r>
              <a:rPr lang="en-US" sz="2200" baseline="-25000" dirty="0">
                <a:solidFill>
                  <a:schemeClr val="tx1"/>
                </a:solidFill>
                <a:latin typeface="Times New Roman" panose="02020603050405020304" pitchFamily="18" charset="0"/>
                <a:cs typeface="Times New Roman" panose="02020603050405020304" pitchFamily="18" charset="0"/>
              </a:rPr>
              <a:t>1</a:t>
            </a:r>
            <a:r>
              <a:rPr lang="en-US" sz="2200" dirty="0">
                <a:solidFill>
                  <a:schemeClr val="tx1"/>
                </a:solidFill>
                <a:latin typeface="Times New Roman" panose="02020603050405020304" pitchFamily="18" charset="0"/>
                <a:cs typeface="Times New Roman" panose="02020603050405020304" pitchFamily="18" charset="0"/>
              </a:rPr>
              <a:t>)+P(E</a:t>
            </a:r>
            <a:r>
              <a:rPr lang="en-US" sz="2200" baseline="-25000" dirty="0">
                <a:solidFill>
                  <a:schemeClr val="tx1"/>
                </a:solidFill>
                <a:latin typeface="Times New Roman" panose="02020603050405020304" pitchFamily="18" charset="0"/>
                <a:cs typeface="Times New Roman" panose="02020603050405020304" pitchFamily="18" charset="0"/>
              </a:rPr>
              <a:t>2</a:t>
            </a:r>
            <a:r>
              <a:rPr lang="en-US" sz="2200" dirty="0">
                <a:solidFill>
                  <a:schemeClr val="tx1"/>
                </a:solidFill>
                <a:latin typeface="Times New Roman" panose="02020603050405020304" pitchFamily="18" charset="0"/>
                <a:cs typeface="Times New Roman" panose="02020603050405020304" pitchFamily="18" charset="0"/>
              </a:rPr>
              <a:t>)+P(E</a:t>
            </a:r>
            <a:r>
              <a:rPr lang="en-US" sz="2200" baseline="-25000" dirty="0">
                <a:solidFill>
                  <a:schemeClr val="tx1"/>
                </a:solidFill>
                <a:latin typeface="Times New Roman" panose="02020603050405020304" pitchFamily="18" charset="0"/>
                <a:cs typeface="Times New Roman" panose="02020603050405020304" pitchFamily="18" charset="0"/>
              </a:rPr>
              <a:t>3</a:t>
            </a:r>
            <a:r>
              <a:rPr lang="en-US" sz="2200" dirty="0">
                <a:solidFill>
                  <a:schemeClr val="tx1"/>
                </a:solidFill>
                <a:latin typeface="Times New Roman" panose="02020603050405020304" pitchFamily="18" charset="0"/>
                <a:cs typeface="Times New Roman" panose="02020603050405020304" pitchFamily="18" charset="0"/>
              </a:rPr>
              <a:t>) = 0.21+0.55+0.24 = 1</a:t>
            </a:r>
          </a:p>
          <a:p>
            <a:endParaRPr lang="en-US"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13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630" y="296858"/>
            <a:ext cx="9309534" cy="1179945"/>
          </a:xfrm>
        </p:spPr>
        <p:txBody>
          <a:bodyPr/>
          <a:lstStyle/>
          <a:p>
            <a:r>
              <a:rPr lang="en-US" sz="3000" b="1" dirty="0">
                <a:solidFill>
                  <a:schemeClr val="tx1"/>
                </a:solidFill>
                <a:latin typeface="Times New Roman" panose="02020603050405020304" pitchFamily="18" charset="0"/>
                <a:cs typeface="Times New Roman" panose="02020603050405020304" pitchFamily="18" charset="0"/>
              </a:rPr>
              <a:t>Questions:</a:t>
            </a:r>
          </a:p>
          <a:p>
            <a:pPr marL="0" indent="0">
              <a:buNone/>
            </a:pPr>
            <a:endParaRPr lang="en-US" dirty="0"/>
          </a:p>
        </p:txBody>
      </p:sp>
      <p:pic>
        <p:nvPicPr>
          <p:cNvPr id="4" name="Picture 3"/>
          <p:cNvPicPr>
            <a:picLocks noChangeAspect="1"/>
          </p:cNvPicPr>
          <p:nvPr/>
        </p:nvPicPr>
        <p:blipFill>
          <a:blip r:embed="rId2"/>
          <a:stretch>
            <a:fillRect/>
          </a:stretch>
        </p:blipFill>
        <p:spPr>
          <a:xfrm>
            <a:off x="1415420" y="1061167"/>
            <a:ext cx="7485490" cy="1677677"/>
          </a:xfrm>
          <a:prstGeom prst="rect">
            <a:avLst/>
          </a:prstGeom>
        </p:spPr>
      </p:pic>
      <p:pic>
        <p:nvPicPr>
          <p:cNvPr id="5" name="Picture 4"/>
          <p:cNvPicPr>
            <a:picLocks noChangeAspect="1"/>
          </p:cNvPicPr>
          <p:nvPr/>
        </p:nvPicPr>
        <p:blipFill>
          <a:blip r:embed="rId3"/>
          <a:stretch>
            <a:fillRect/>
          </a:stretch>
        </p:blipFill>
        <p:spPr>
          <a:xfrm>
            <a:off x="1415420" y="2843238"/>
            <a:ext cx="7465344" cy="1768598"/>
          </a:xfrm>
          <a:prstGeom prst="rect">
            <a:avLst/>
          </a:prstGeom>
        </p:spPr>
      </p:pic>
      <p:pic>
        <p:nvPicPr>
          <p:cNvPr id="2" name="Picture 1"/>
          <p:cNvPicPr>
            <a:picLocks noChangeAspect="1"/>
          </p:cNvPicPr>
          <p:nvPr/>
        </p:nvPicPr>
        <p:blipFill>
          <a:blip r:embed="rId4"/>
          <a:stretch>
            <a:fillRect/>
          </a:stretch>
        </p:blipFill>
        <p:spPr>
          <a:xfrm>
            <a:off x="1415420" y="4716229"/>
            <a:ext cx="7465344" cy="1873843"/>
          </a:xfrm>
          <a:prstGeom prst="rect">
            <a:avLst/>
          </a:prstGeom>
        </p:spPr>
      </p:pic>
    </p:spTree>
    <p:extLst>
      <p:ext uri="{BB962C8B-B14F-4D97-AF65-F5344CB8AC3E}">
        <p14:creationId xmlns:p14="http://schemas.microsoft.com/office/powerpoint/2010/main" val="571393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73401" y="436648"/>
            <a:ext cx="8722802" cy="2315788"/>
          </a:xfrm>
          <a:prstGeom prst="rect">
            <a:avLst/>
          </a:prstGeom>
        </p:spPr>
      </p:pic>
      <p:pic>
        <p:nvPicPr>
          <p:cNvPr id="5" name="Picture 4"/>
          <p:cNvPicPr>
            <a:picLocks noChangeAspect="1"/>
          </p:cNvPicPr>
          <p:nvPr/>
        </p:nvPicPr>
        <p:blipFill>
          <a:blip r:embed="rId3"/>
          <a:stretch>
            <a:fillRect/>
          </a:stretch>
        </p:blipFill>
        <p:spPr>
          <a:xfrm>
            <a:off x="1905354" y="3220748"/>
            <a:ext cx="8690849" cy="2265653"/>
          </a:xfrm>
          <a:prstGeom prst="rect">
            <a:avLst/>
          </a:prstGeom>
        </p:spPr>
      </p:pic>
    </p:spTree>
    <p:extLst>
      <p:ext uri="{BB962C8B-B14F-4D97-AF65-F5344CB8AC3E}">
        <p14:creationId xmlns:p14="http://schemas.microsoft.com/office/powerpoint/2010/main" val="1623017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799"/>
            <a:ext cx="10362479" cy="5678055"/>
          </a:xfrm>
        </p:spPr>
        <p:txBody>
          <a:bodyPr>
            <a:normAutofit lnSpcReduction="10000"/>
          </a:bodyPr>
          <a:lstStyle/>
          <a:p>
            <a:r>
              <a:rPr lang="en-US" sz="2300" dirty="0">
                <a:solidFill>
                  <a:schemeClr val="tx1"/>
                </a:solidFill>
                <a:latin typeface="Times New Roman" panose="02020603050405020304" pitchFamily="18" charset="0"/>
                <a:cs typeface="Times New Roman" panose="02020603050405020304" pitchFamily="18" charset="0"/>
              </a:rPr>
              <a:t>Answers and Explanations: </a:t>
            </a:r>
          </a:p>
          <a:p>
            <a:r>
              <a:rPr lang="en-US" sz="2300" dirty="0">
                <a:solidFill>
                  <a:schemeClr val="tx1"/>
                </a:solidFill>
                <a:latin typeface="Times New Roman" panose="02020603050405020304" pitchFamily="18" charset="0"/>
                <a:cs typeface="Times New Roman" panose="02020603050405020304" pitchFamily="18" charset="0"/>
              </a:rPr>
              <a:t>1. </a:t>
            </a:r>
            <a:r>
              <a:rPr lang="en-US" sz="2300" b="1" dirty="0">
                <a:solidFill>
                  <a:schemeClr val="tx1"/>
                </a:solidFill>
                <a:latin typeface="Times New Roman" panose="02020603050405020304" pitchFamily="18" charset="0"/>
                <a:cs typeface="Times New Roman" panose="02020603050405020304" pitchFamily="18" charset="0"/>
              </a:rPr>
              <a:t>B: </a:t>
            </a:r>
            <a:r>
              <a:rPr lang="en-US" sz="2300" dirty="0">
                <a:solidFill>
                  <a:schemeClr val="tx1"/>
                </a:solidFill>
                <a:latin typeface="Times New Roman" panose="02020603050405020304" pitchFamily="18" charset="0"/>
                <a:cs typeface="Times New Roman" panose="02020603050405020304" pitchFamily="18" charset="0"/>
              </a:rPr>
              <a:t>On a six-sided die, the probability of throwing any number is 1 in 6. The probability of throwing a 3 or a 4 is double that, or 2 in 6. This can be simplified by dividing both 2 and 6 by 2.</a:t>
            </a:r>
          </a:p>
          <a:p>
            <a:r>
              <a:rPr lang="en-US" sz="2300" dirty="0">
                <a:solidFill>
                  <a:schemeClr val="tx1"/>
                </a:solidFill>
                <a:latin typeface="Times New Roman" panose="02020603050405020304" pitchFamily="18" charset="0"/>
                <a:cs typeface="Times New Roman" panose="02020603050405020304" pitchFamily="18" charset="0"/>
              </a:rPr>
              <a:t>Therefore, the probability of throwing either a 3 or 4 is 1 in 3.</a:t>
            </a:r>
          </a:p>
          <a:p>
            <a:r>
              <a:rPr lang="en-US" sz="2300" dirty="0">
                <a:solidFill>
                  <a:schemeClr val="tx1"/>
                </a:solidFill>
                <a:latin typeface="Times New Roman" panose="02020603050405020304" pitchFamily="18" charset="0"/>
                <a:cs typeface="Times New Roman" panose="02020603050405020304" pitchFamily="18" charset="0"/>
              </a:rPr>
              <a:t>2. </a:t>
            </a:r>
            <a:r>
              <a:rPr lang="en-US" sz="2300" b="1" dirty="0">
                <a:solidFill>
                  <a:schemeClr val="tx1"/>
                </a:solidFill>
                <a:latin typeface="Times New Roman" panose="02020603050405020304" pitchFamily="18" charset="0"/>
                <a:cs typeface="Times New Roman" panose="02020603050405020304" pitchFamily="18" charset="0"/>
              </a:rPr>
              <a:t>D:</a:t>
            </a:r>
            <a:r>
              <a:rPr lang="en-US" sz="2300" dirty="0">
                <a:solidFill>
                  <a:schemeClr val="tx1"/>
                </a:solidFill>
                <a:latin typeface="Times New Roman" panose="02020603050405020304" pitchFamily="18" charset="0"/>
                <a:cs typeface="Times New Roman" panose="02020603050405020304" pitchFamily="18" charset="0"/>
              </a:rPr>
              <a:t> Shown below is the sample space of possible outcomes for tossing three coins, one at a time. Since there is a possibility of two outcomes (heads or tails) for each coin, there is a total of 2*2*2=8 possible outcomes for the three coins altogether. Note that H represents heads and T represents tails:</a:t>
            </a:r>
          </a:p>
          <a:p>
            <a:r>
              <a:rPr lang="en-US" sz="2300" dirty="0">
                <a:solidFill>
                  <a:schemeClr val="tx1"/>
                </a:solidFill>
                <a:latin typeface="Times New Roman" panose="02020603050405020304" pitchFamily="18" charset="0"/>
                <a:cs typeface="Times New Roman" panose="02020603050405020304" pitchFamily="18" charset="0"/>
              </a:rPr>
              <a:t>HHH HHT HTT HTH TTT TTH THT THH</a:t>
            </a:r>
          </a:p>
          <a:p>
            <a:r>
              <a:rPr lang="en-US" sz="2300" dirty="0">
                <a:solidFill>
                  <a:schemeClr val="tx1"/>
                </a:solidFill>
                <a:latin typeface="Times New Roman" panose="02020603050405020304" pitchFamily="18" charset="0"/>
                <a:cs typeface="Times New Roman" panose="02020603050405020304" pitchFamily="18" charset="0"/>
              </a:rPr>
              <a:t>Notice that out of the 8 possible outcomes, only 3 of them (HHT, HTH, and THH) meet the desired condition that two coins land heads up and one coin lands tails up. Probability, by definition, is the number of desired outcomes divided by the number of possible outcomes. Therefore, the probability of two heads and one tail is 3/8, Choice D.</a:t>
            </a:r>
          </a:p>
          <a:p>
            <a:r>
              <a:rPr lang="en-US" sz="2300" dirty="0">
                <a:solidFill>
                  <a:schemeClr val="tx1"/>
                </a:solidFill>
                <a:latin typeface="Times New Roman" panose="02020603050405020304" pitchFamily="18" charset="0"/>
                <a:cs typeface="Times New Roman" panose="02020603050405020304" pitchFamily="18" charset="0"/>
              </a:rPr>
              <a:t>3. </a:t>
            </a:r>
            <a:r>
              <a:rPr lang="en-US" sz="2300" b="1" dirty="0">
                <a:solidFill>
                  <a:schemeClr val="tx1"/>
                </a:solidFill>
                <a:latin typeface="Times New Roman" panose="02020603050405020304" pitchFamily="18" charset="0"/>
                <a:cs typeface="Times New Roman" panose="02020603050405020304" pitchFamily="18" charset="0"/>
              </a:rPr>
              <a:t>E:</a:t>
            </a:r>
            <a:r>
              <a:rPr lang="en-US" sz="2300" dirty="0">
                <a:solidFill>
                  <a:schemeClr val="tx1"/>
                </a:solidFill>
                <a:latin typeface="Times New Roman" panose="02020603050405020304" pitchFamily="18" charset="0"/>
                <a:cs typeface="Times New Roman" panose="02020603050405020304" pitchFamily="18" charset="0"/>
              </a:rPr>
              <a:t> There are 90 two-digit numbers (all integers from 10 to 99). Of those, there are 13 multiples of 7: 14, 21, 28, 35, 42, 49, 56, 63, 70, 77, 84, 91, 98.</a:t>
            </a:r>
          </a:p>
          <a:p>
            <a:endParaRPr lang="en-US" dirty="0"/>
          </a:p>
        </p:txBody>
      </p:sp>
    </p:spTree>
    <p:extLst>
      <p:ext uri="{BB962C8B-B14F-4D97-AF65-F5344CB8AC3E}">
        <p14:creationId xmlns:p14="http://schemas.microsoft.com/office/powerpoint/2010/main" val="3975292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291" y="692727"/>
            <a:ext cx="10649527" cy="5634182"/>
          </a:xfrm>
        </p:spPr>
        <p:txBody>
          <a:bodyPr>
            <a:normAutofit/>
          </a:bodyPr>
          <a:lstStyle/>
          <a:p>
            <a:r>
              <a:rPr lang="en-US" sz="2500" dirty="0">
                <a:solidFill>
                  <a:schemeClr val="tx1"/>
                </a:solidFill>
                <a:latin typeface="Times New Roman" panose="02020603050405020304" pitchFamily="18" charset="0"/>
                <a:cs typeface="Times New Roman" panose="02020603050405020304" pitchFamily="18" charset="0"/>
              </a:rPr>
              <a:t>5.</a:t>
            </a:r>
            <a:r>
              <a:rPr lang="en-US" sz="2500" b="1" dirty="0">
                <a:solidFill>
                  <a:schemeClr val="tx1"/>
                </a:solidFill>
                <a:latin typeface="Times New Roman" panose="02020603050405020304" pitchFamily="18" charset="0"/>
                <a:cs typeface="Times New Roman" panose="02020603050405020304" pitchFamily="18" charset="0"/>
              </a:rPr>
              <a:t> D:</a:t>
            </a:r>
            <a:r>
              <a:rPr lang="en-US" sz="2500" dirty="0">
                <a:solidFill>
                  <a:schemeClr val="tx1"/>
                </a:solidFill>
                <a:latin typeface="Times New Roman" panose="02020603050405020304" pitchFamily="18" charset="0"/>
                <a:cs typeface="Times New Roman" panose="02020603050405020304" pitchFamily="18" charset="0"/>
              </a:rPr>
              <a:t> Use this ratio for probability:</a:t>
            </a:r>
          </a:p>
          <a:p>
            <a:r>
              <a:rPr lang="en-US" sz="2500" dirty="0">
                <a:solidFill>
                  <a:schemeClr val="tx1"/>
                </a:solidFill>
                <a:latin typeface="Times New Roman" panose="02020603050405020304" pitchFamily="18" charset="0"/>
                <a:cs typeface="Times New Roman" panose="02020603050405020304" pitchFamily="18" charset="0"/>
              </a:rPr>
              <a:t>Probability = Number of Desired Outcomes</a:t>
            </a:r>
          </a:p>
          <a:p>
            <a:r>
              <a:rPr lang="en-US" sz="2500" dirty="0">
                <a:solidFill>
                  <a:schemeClr val="tx1"/>
                </a:solidFill>
                <a:latin typeface="Times New Roman" panose="02020603050405020304" pitchFamily="18" charset="0"/>
                <a:cs typeface="Times New Roman" panose="02020603050405020304" pitchFamily="18" charset="0"/>
              </a:rPr>
              <a:t>Number of Possible Outcomes</a:t>
            </a:r>
          </a:p>
          <a:p>
            <a:r>
              <a:rPr lang="en-US" sz="2500" dirty="0">
                <a:solidFill>
                  <a:schemeClr val="tx1"/>
                </a:solidFill>
                <a:latin typeface="Times New Roman" panose="02020603050405020304" pitchFamily="18" charset="0"/>
                <a:cs typeface="Times New Roman" panose="02020603050405020304" pitchFamily="18" charset="0"/>
              </a:rPr>
              <a:t>There are 6 blue marbles and 3 red marbles for a total of 9 desired outcomes. Add the total number of marbles to get the total number of possible outcomes, 14. The probability that a red or blue marble will be selected is 9/14.</a:t>
            </a:r>
          </a:p>
          <a:p>
            <a:r>
              <a:rPr lang="en-US" sz="2500" dirty="0">
                <a:solidFill>
                  <a:schemeClr val="tx1"/>
                </a:solidFill>
                <a:latin typeface="Times New Roman" panose="02020603050405020304" pitchFamily="18" charset="0"/>
                <a:cs typeface="Times New Roman" panose="02020603050405020304" pitchFamily="18" charset="0"/>
              </a:rPr>
              <a:t>6. </a:t>
            </a:r>
            <a:r>
              <a:rPr lang="en-US" sz="2500" b="1" dirty="0">
                <a:solidFill>
                  <a:schemeClr val="tx1"/>
                </a:solidFill>
                <a:latin typeface="Times New Roman" panose="02020603050405020304" pitchFamily="18" charset="0"/>
                <a:cs typeface="Times New Roman" panose="02020603050405020304" pitchFamily="18" charset="0"/>
              </a:rPr>
              <a:t>C: </a:t>
            </a:r>
            <a:r>
              <a:rPr lang="en-US" sz="2500" dirty="0">
                <a:solidFill>
                  <a:schemeClr val="tx1"/>
                </a:solidFill>
                <a:latin typeface="Times New Roman" panose="02020603050405020304" pitchFamily="18" charset="0"/>
                <a:cs typeface="Times New Roman" panose="02020603050405020304" pitchFamily="18" charset="0"/>
              </a:rPr>
              <a:t>The outcomes of previous rolls do not affect the outcomes of future rolls. There is one desired outcome and six possible outcomes. The probability of rolling a six on the fifth roll is 1/6, the same as the probability of rolling a six on any given individual roll.</a:t>
            </a:r>
          </a:p>
          <a:p>
            <a:endParaRPr lang="en-US" dirty="0"/>
          </a:p>
        </p:txBody>
      </p:sp>
    </p:spTree>
    <p:extLst>
      <p:ext uri="{BB962C8B-B14F-4D97-AF65-F5344CB8AC3E}">
        <p14:creationId xmlns:p14="http://schemas.microsoft.com/office/powerpoint/2010/main" val="198744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2004894"/>
            <a:ext cx="10515600" cy="3992800"/>
          </a:xfrm>
          <a:prstGeom prst="rect">
            <a:avLst/>
          </a:prstGeom>
        </p:spPr>
      </p:pic>
    </p:spTree>
    <p:extLst>
      <p:ext uri="{BB962C8B-B14F-4D97-AF65-F5344CB8AC3E}">
        <p14:creationId xmlns:p14="http://schemas.microsoft.com/office/powerpoint/2010/main" val="68824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193" y="473363"/>
            <a:ext cx="11055206" cy="5798127"/>
          </a:xfrm>
        </p:spPr>
        <p:txBody>
          <a:bodyPr>
            <a:noAutofit/>
          </a:bodyPr>
          <a:lstStyle/>
          <a:p>
            <a:r>
              <a:rPr lang="en-US" sz="2300" b="1" dirty="0">
                <a:solidFill>
                  <a:schemeClr val="tx1"/>
                </a:solidFill>
                <a:latin typeface="Times New Roman" panose="02020603050405020304" pitchFamily="18" charset="0"/>
                <a:cs typeface="Times New Roman" panose="02020603050405020304" pitchFamily="18" charset="0"/>
              </a:rPr>
              <a:t>Correlation Coefficient Properties</a:t>
            </a:r>
          </a:p>
          <a:p>
            <a:r>
              <a:rPr lang="en-US" sz="2300" dirty="0">
                <a:solidFill>
                  <a:schemeClr val="tx1"/>
                </a:solidFill>
                <a:latin typeface="Times New Roman" panose="02020603050405020304" pitchFamily="18" charset="0"/>
                <a:cs typeface="Times New Roman" panose="02020603050405020304" pitchFamily="18" charset="0"/>
              </a:rPr>
              <a:t>The correlation coefficient is all about establishing relationships between two variables. Some properties of the correlation coefficient are as follows:</a:t>
            </a:r>
          </a:p>
          <a:p>
            <a:r>
              <a:rPr lang="en-US" sz="2300" b="1" dirty="0">
                <a:solidFill>
                  <a:schemeClr val="tx1"/>
                </a:solidFill>
                <a:latin typeface="Times New Roman" panose="02020603050405020304" pitchFamily="18" charset="0"/>
                <a:cs typeface="Times New Roman" panose="02020603050405020304" pitchFamily="18" charset="0"/>
              </a:rPr>
              <a:t>1)</a:t>
            </a:r>
            <a:r>
              <a:rPr lang="en-US" sz="2300" dirty="0">
                <a:solidFill>
                  <a:schemeClr val="tx1"/>
                </a:solidFill>
                <a:latin typeface="Times New Roman" panose="02020603050405020304" pitchFamily="18" charset="0"/>
                <a:cs typeface="Times New Roman" panose="02020603050405020304" pitchFamily="18" charset="0"/>
              </a:rPr>
              <a:t> The correlation coefficient remains in the same measurement as in which the two variables.</a:t>
            </a:r>
          </a:p>
          <a:p>
            <a:r>
              <a:rPr lang="en-US" sz="2300" b="1" dirty="0">
                <a:solidFill>
                  <a:schemeClr val="tx1"/>
                </a:solidFill>
                <a:latin typeface="Times New Roman" panose="02020603050405020304" pitchFamily="18" charset="0"/>
                <a:cs typeface="Times New Roman" panose="02020603050405020304" pitchFamily="18" charset="0"/>
              </a:rPr>
              <a:t>2) </a:t>
            </a:r>
            <a:r>
              <a:rPr lang="en-US" sz="2300" dirty="0">
                <a:solidFill>
                  <a:schemeClr val="tx1"/>
                </a:solidFill>
                <a:latin typeface="Times New Roman" panose="02020603050405020304" pitchFamily="18" charset="0"/>
                <a:cs typeface="Times New Roman" panose="02020603050405020304" pitchFamily="18" charset="0"/>
              </a:rPr>
              <a:t>The numerical value of the correlation coefficient will be between -1 to + 1. It is known as the real number value.</a:t>
            </a:r>
          </a:p>
          <a:p>
            <a:r>
              <a:rPr lang="en-US" sz="2300" b="1" dirty="0">
                <a:solidFill>
                  <a:schemeClr val="tx1"/>
                </a:solidFill>
                <a:latin typeface="Times New Roman" panose="02020603050405020304" pitchFamily="18" charset="0"/>
                <a:cs typeface="Times New Roman" panose="02020603050405020304" pitchFamily="18" charset="0"/>
              </a:rPr>
              <a:t>3)</a:t>
            </a:r>
            <a:r>
              <a:rPr lang="en-US" sz="2300" dirty="0">
                <a:solidFill>
                  <a:schemeClr val="tx1"/>
                </a:solidFill>
                <a:latin typeface="Times New Roman" panose="02020603050405020304" pitchFamily="18" charset="0"/>
                <a:cs typeface="Times New Roman" panose="02020603050405020304" pitchFamily="18" charset="0"/>
              </a:rPr>
              <a:t> The negative value of the coefficient suggests that the correlation is strong and negative. And if ‘r’ goes on approaching -1, then it means that the relationship is going towards the negative side.</a:t>
            </a:r>
          </a:p>
          <a:p>
            <a:r>
              <a:rPr lang="en-US" sz="2300" dirty="0">
                <a:solidFill>
                  <a:schemeClr val="tx1"/>
                </a:solidFill>
                <a:latin typeface="Times New Roman" panose="02020603050405020304" pitchFamily="18" charset="0"/>
                <a:cs typeface="Times New Roman" panose="02020603050405020304" pitchFamily="18" charset="0"/>
              </a:rPr>
              <a:t>When ‘r’ approaches the side of + 1, then it means the relationship is strong and positive. By this, we can say that if +1 is the result of the correlation, then the relationship is in a positive state.</a:t>
            </a:r>
          </a:p>
          <a:p>
            <a:r>
              <a:rPr lang="en-US" sz="2300" b="1" dirty="0">
                <a:solidFill>
                  <a:schemeClr val="tx1"/>
                </a:solidFill>
                <a:latin typeface="Times New Roman" panose="02020603050405020304" pitchFamily="18" charset="0"/>
                <a:cs typeface="Times New Roman" panose="02020603050405020304" pitchFamily="18" charset="0"/>
              </a:rPr>
              <a:t>4) </a:t>
            </a:r>
            <a:r>
              <a:rPr lang="en-US" sz="2300" dirty="0">
                <a:solidFill>
                  <a:schemeClr val="tx1"/>
                </a:solidFill>
                <a:latin typeface="Times New Roman" panose="02020603050405020304" pitchFamily="18" charset="0"/>
                <a:cs typeface="Times New Roman" panose="02020603050405020304" pitchFamily="18" charset="0"/>
              </a:rPr>
              <a:t>The weak correlation is </a:t>
            </a:r>
            <a:r>
              <a:rPr lang="en-US" sz="2300" dirty="0" err="1">
                <a:solidFill>
                  <a:schemeClr val="tx1"/>
                </a:solidFill>
                <a:latin typeface="Times New Roman" panose="02020603050405020304" pitchFamily="18" charset="0"/>
                <a:cs typeface="Times New Roman" panose="02020603050405020304" pitchFamily="18" charset="0"/>
              </a:rPr>
              <a:t>signalled</a:t>
            </a:r>
            <a:r>
              <a:rPr lang="en-US" sz="2300" dirty="0">
                <a:solidFill>
                  <a:schemeClr val="tx1"/>
                </a:solidFill>
                <a:latin typeface="Times New Roman" panose="02020603050405020304" pitchFamily="18" charset="0"/>
                <a:cs typeface="Times New Roman" panose="02020603050405020304" pitchFamily="18" charset="0"/>
              </a:rPr>
              <a:t> when the coefficient of correlation approaches zero. When ‘r’ is near zero, then we can deduce that the relationship is weak.</a:t>
            </a:r>
          </a:p>
        </p:txBody>
      </p:sp>
    </p:spTree>
    <p:extLst>
      <p:ext uri="{BB962C8B-B14F-4D97-AF65-F5344CB8AC3E}">
        <p14:creationId xmlns:p14="http://schemas.microsoft.com/office/powerpoint/2010/main" val="2556906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99980" y="241922"/>
            <a:ext cx="7392039" cy="6104286"/>
          </a:xfrm>
          <a:prstGeom prst="rect">
            <a:avLst/>
          </a:prstGeom>
        </p:spPr>
      </p:pic>
    </p:spTree>
    <p:extLst>
      <p:ext uri="{BB962C8B-B14F-4D97-AF65-F5344CB8AC3E}">
        <p14:creationId xmlns:p14="http://schemas.microsoft.com/office/powerpoint/2010/main" val="29280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54664" y="380022"/>
            <a:ext cx="6589336" cy="6097955"/>
          </a:xfrm>
          <a:prstGeom prst="rect">
            <a:avLst/>
          </a:prstGeom>
        </p:spPr>
      </p:pic>
    </p:spTree>
    <p:extLst>
      <p:ext uri="{BB962C8B-B14F-4D97-AF65-F5344CB8AC3E}">
        <p14:creationId xmlns:p14="http://schemas.microsoft.com/office/powerpoint/2010/main" val="502897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199" y="1147617"/>
            <a:ext cx="10649527" cy="4726709"/>
          </a:xfrm>
        </p:spPr>
        <p:txBody>
          <a:bodyPr>
            <a:normAutofit/>
          </a:bodyPr>
          <a:lstStyle/>
          <a:p>
            <a:r>
              <a:rPr lang="en-US" sz="4000" dirty="0">
                <a:solidFill>
                  <a:schemeClr val="tx1"/>
                </a:solidFill>
                <a:latin typeface="Times New Roman" panose="02020603050405020304" pitchFamily="18" charset="0"/>
                <a:cs typeface="Times New Roman" panose="02020603050405020304" pitchFamily="18" charset="0"/>
              </a:rPr>
              <a:t>By substituting all the values in the formula, we get r = 1. This shows a positive correlation coefficient.</a:t>
            </a:r>
          </a:p>
          <a:p>
            <a:r>
              <a:rPr lang="en-US" sz="4000" dirty="0">
                <a:solidFill>
                  <a:schemeClr val="tx1"/>
                </a:solidFill>
                <a:latin typeface="Times New Roman" panose="02020603050405020304" pitchFamily="18" charset="0"/>
                <a:cs typeface="Times New Roman" panose="02020603050405020304" pitchFamily="18" charset="0"/>
              </a:rPr>
              <a:t>Check Yours!</a:t>
            </a:r>
          </a:p>
        </p:txBody>
      </p:sp>
    </p:spTree>
    <p:extLst>
      <p:ext uri="{BB962C8B-B14F-4D97-AF65-F5344CB8AC3E}">
        <p14:creationId xmlns:p14="http://schemas.microsoft.com/office/powerpoint/2010/main" val="2474414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37281" y="1711464"/>
            <a:ext cx="9650876" cy="2040404"/>
          </a:xfrm>
          <a:prstGeom prst="rect">
            <a:avLst/>
          </a:prstGeom>
        </p:spPr>
      </p:pic>
    </p:spTree>
    <p:extLst>
      <p:ext uri="{BB962C8B-B14F-4D97-AF65-F5344CB8AC3E}">
        <p14:creationId xmlns:p14="http://schemas.microsoft.com/office/powerpoint/2010/main" val="1581208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64788" y="379231"/>
            <a:ext cx="6535773" cy="6099537"/>
          </a:xfrm>
          <a:prstGeom prst="rect">
            <a:avLst/>
          </a:prstGeom>
        </p:spPr>
      </p:pic>
    </p:spTree>
    <p:extLst>
      <p:ext uri="{BB962C8B-B14F-4D97-AF65-F5344CB8AC3E}">
        <p14:creationId xmlns:p14="http://schemas.microsoft.com/office/powerpoint/2010/main" val="1166075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TotalTime>
  <Words>1313</Words>
  <Application>Microsoft Office PowerPoint</Application>
  <PresentationFormat>Widescreen</PresentationFormat>
  <Paragraphs>77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Course Title: Artificial Intelligence  (Machine Learning &amp; Deep Learning)  DESCRIPTIVE STATISTICS (LECTURE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this pc</dc:creator>
  <cp:lastModifiedBy>Ahrar Bin Aslam</cp:lastModifiedBy>
  <cp:revision>13</cp:revision>
  <dcterms:created xsi:type="dcterms:W3CDTF">2023-06-06T19:22:36Z</dcterms:created>
  <dcterms:modified xsi:type="dcterms:W3CDTF">2024-08-22T04:45:37Z</dcterms:modified>
</cp:coreProperties>
</file>