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32"/>
  </p:notes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57" r:id="rId20"/>
    <p:sldId id="258" r:id="rId21"/>
    <p:sldId id="259"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7BFF"/>
    <a:srgbClr val="3788FF"/>
    <a:srgbClr val="B1E3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51" autoAdjust="0"/>
    <p:restoredTop sz="94660"/>
  </p:normalViewPr>
  <p:slideViewPr>
    <p:cSldViewPr snapToGrid="0">
      <p:cViewPr varScale="1">
        <p:scale>
          <a:sx n="81" d="100"/>
          <a:sy n="81" d="100"/>
        </p:scale>
        <p:origin x="907"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E02E18-2356-4FA3-9E04-D21F9296309D}" type="datetimeFigureOut">
              <a:rPr lang="en-US" smtClean="0"/>
              <a:t>8/22/2024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3284E-2F88-410F-86C9-C39ACDAA0812}" type="slidenum">
              <a:rPr lang="en-US" smtClean="0"/>
              <a:t>‹#›</a:t>
            </a:fld>
            <a:endParaRPr lang="en-US"/>
          </a:p>
        </p:txBody>
      </p:sp>
    </p:spTree>
    <p:extLst>
      <p:ext uri="{BB962C8B-B14F-4D97-AF65-F5344CB8AC3E}">
        <p14:creationId xmlns:p14="http://schemas.microsoft.com/office/powerpoint/2010/main" val="1430634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39E53-0FFA-96EF-C480-0E18130F9D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495EBA-8670-969C-BDB7-2C77F46912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C15A7C-F9B8-1217-BE96-87BA462E7F26}"/>
              </a:ext>
            </a:extLst>
          </p:cNvPr>
          <p:cNvSpPr>
            <a:spLocks noGrp="1"/>
          </p:cNvSpPr>
          <p:nvPr>
            <p:ph type="dt" sz="half" idx="10"/>
          </p:nvPr>
        </p:nvSpPr>
        <p:spPr/>
        <p:txBody>
          <a:bodyPr/>
          <a:lstStyle/>
          <a:p>
            <a:fld id="{3F277110-1506-47BB-807C-88F8895BEF89}" type="datetimeFigureOut">
              <a:rPr lang="en-US" smtClean="0"/>
              <a:t>8/22/2024</a:t>
            </a:fld>
            <a:endParaRPr lang="en-US"/>
          </a:p>
        </p:txBody>
      </p:sp>
      <p:sp>
        <p:nvSpPr>
          <p:cNvPr id="5" name="Footer Placeholder 4">
            <a:extLst>
              <a:ext uri="{FF2B5EF4-FFF2-40B4-BE49-F238E27FC236}">
                <a16:creationId xmlns:a16="http://schemas.microsoft.com/office/drawing/2014/main" id="{022D5E2C-D6F2-2A12-D1FD-027687D89E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1A8465-0CF4-A1D6-B566-7E7FF693269F}"/>
              </a:ext>
            </a:extLst>
          </p:cNvPr>
          <p:cNvSpPr>
            <a:spLocks noGrp="1"/>
          </p:cNvSpPr>
          <p:nvPr>
            <p:ph type="sldNum" sz="quarter" idx="12"/>
          </p:nvPr>
        </p:nvSpPr>
        <p:spPr/>
        <p:txBody>
          <a:bodyPr/>
          <a:lstStyle/>
          <a:p>
            <a:fld id="{6253052A-4602-47E1-87BC-020619349E3B}" type="slidenum">
              <a:rPr lang="en-US" smtClean="0"/>
              <a:t>‹#›</a:t>
            </a:fld>
            <a:endParaRPr lang="en-US"/>
          </a:p>
        </p:txBody>
      </p:sp>
    </p:spTree>
    <p:extLst>
      <p:ext uri="{BB962C8B-B14F-4D97-AF65-F5344CB8AC3E}">
        <p14:creationId xmlns:p14="http://schemas.microsoft.com/office/powerpoint/2010/main" val="3613648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751A8-DB29-42CB-F85B-180DF09F12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5E810F-8418-2E57-00AC-11EEA7D5C7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99ED49-820D-9948-E1DF-2FFA7E016E14}"/>
              </a:ext>
            </a:extLst>
          </p:cNvPr>
          <p:cNvSpPr>
            <a:spLocks noGrp="1"/>
          </p:cNvSpPr>
          <p:nvPr>
            <p:ph type="dt" sz="half" idx="10"/>
          </p:nvPr>
        </p:nvSpPr>
        <p:spPr/>
        <p:txBody>
          <a:bodyPr/>
          <a:lstStyle/>
          <a:p>
            <a:fld id="{3F277110-1506-47BB-807C-88F8895BEF89}" type="datetimeFigureOut">
              <a:rPr lang="en-US" smtClean="0"/>
              <a:t>8/22/2024</a:t>
            </a:fld>
            <a:endParaRPr lang="en-US"/>
          </a:p>
        </p:txBody>
      </p:sp>
      <p:sp>
        <p:nvSpPr>
          <p:cNvPr id="5" name="Footer Placeholder 4">
            <a:extLst>
              <a:ext uri="{FF2B5EF4-FFF2-40B4-BE49-F238E27FC236}">
                <a16:creationId xmlns:a16="http://schemas.microsoft.com/office/drawing/2014/main" id="{2E83CFED-F1FA-BCDD-F03D-3454170619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B2EF09-D067-EDC0-AB66-38F02FB1398C}"/>
              </a:ext>
            </a:extLst>
          </p:cNvPr>
          <p:cNvSpPr>
            <a:spLocks noGrp="1"/>
          </p:cNvSpPr>
          <p:nvPr>
            <p:ph type="sldNum" sz="quarter" idx="12"/>
          </p:nvPr>
        </p:nvSpPr>
        <p:spPr/>
        <p:txBody>
          <a:bodyPr/>
          <a:lstStyle/>
          <a:p>
            <a:fld id="{6253052A-4602-47E1-87BC-020619349E3B}" type="slidenum">
              <a:rPr lang="en-US" smtClean="0"/>
              <a:t>‹#›</a:t>
            </a:fld>
            <a:endParaRPr lang="en-US"/>
          </a:p>
        </p:txBody>
      </p:sp>
    </p:spTree>
    <p:extLst>
      <p:ext uri="{BB962C8B-B14F-4D97-AF65-F5344CB8AC3E}">
        <p14:creationId xmlns:p14="http://schemas.microsoft.com/office/powerpoint/2010/main" val="868844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0D51E1-632C-0418-988D-80B313CA81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0A27FF-635A-84EE-05C6-FAB05D1767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C11A93-5897-52FE-29A4-1D25FFE319E9}"/>
              </a:ext>
            </a:extLst>
          </p:cNvPr>
          <p:cNvSpPr>
            <a:spLocks noGrp="1"/>
          </p:cNvSpPr>
          <p:nvPr>
            <p:ph type="dt" sz="half" idx="10"/>
          </p:nvPr>
        </p:nvSpPr>
        <p:spPr/>
        <p:txBody>
          <a:bodyPr/>
          <a:lstStyle/>
          <a:p>
            <a:fld id="{3F277110-1506-47BB-807C-88F8895BEF89}" type="datetimeFigureOut">
              <a:rPr lang="en-US" smtClean="0"/>
              <a:t>8/22/2024</a:t>
            </a:fld>
            <a:endParaRPr lang="en-US"/>
          </a:p>
        </p:txBody>
      </p:sp>
      <p:sp>
        <p:nvSpPr>
          <p:cNvPr id="5" name="Footer Placeholder 4">
            <a:extLst>
              <a:ext uri="{FF2B5EF4-FFF2-40B4-BE49-F238E27FC236}">
                <a16:creationId xmlns:a16="http://schemas.microsoft.com/office/drawing/2014/main" id="{D3C2BE5C-C1BE-8794-A414-D49949ABD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6D4FAB-108B-E32D-FF02-A97326410D3F}"/>
              </a:ext>
            </a:extLst>
          </p:cNvPr>
          <p:cNvSpPr>
            <a:spLocks noGrp="1"/>
          </p:cNvSpPr>
          <p:nvPr>
            <p:ph type="sldNum" sz="quarter" idx="12"/>
          </p:nvPr>
        </p:nvSpPr>
        <p:spPr/>
        <p:txBody>
          <a:bodyPr/>
          <a:lstStyle/>
          <a:p>
            <a:fld id="{6253052A-4602-47E1-87BC-020619349E3B}" type="slidenum">
              <a:rPr lang="en-US" smtClean="0"/>
              <a:t>‹#›</a:t>
            </a:fld>
            <a:endParaRPr lang="en-US"/>
          </a:p>
        </p:txBody>
      </p:sp>
    </p:spTree>
    <p:extLst>
      <p:ext uri="{BB962C8B-B14F-4D97-AF65-F5344CB8AC3E}">
        <p14:creationId xmlns:p14="http://schemas.microsoft.com/office/powerpoint/2010/main" val="3957234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E87F9-B574-3CD9-5113-A4B8A68255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983DB6-13E7-9DD3-1BDE-35404BA914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AECDAC-B501-B2BF-4AB4-A6FC14C5335B}"/>
              </a:ext>
            </a:extLst>
          </p:cNvPr>
          <p:cNvSpPr>
            <a:spLocks noGrp="1"/>
          </p:cNvSpPr>
          <p:nvPr>
            <p:ph type="dt" sz="half" idx="10"/>
          </p:nvPr>
        </p:nvSpPr>
        <p:spPr/>
        <p:txBody>
          <a:bodyPr/>
          <a:lstStyle/>
          <a:p>
            <a:fld id="{3F277110-1506-47BB-807C-88F8895BEF89}" type="datetimeFigureOut">
              <a:rPr lang="en-US" smtClean="0"/>
              <a:t>8/22/2024</a:t>
            </a:fld>
            <a:endParaRPr lang="en-US"/>
          </a:p>
        </p:txBody>
      </p:sp>
      <p:sp>
        <p:nvSpPr>
          <p:cNvPr id="5" name="Footer Placeholder 4">
            <a:extLst>
              <a:ext uri="{FF2B5EF4-FFF2-40B4-BE49-F238E27FC236}">
                <a16:creationId xmlns:a16="http://schemas.microsoft.com/office/drawing/2014/main" id="{12C39FB4-8BF8-38DE-F476-C598BBB6A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7E057C-4644-B557-82DE-A7AC9C30ED8B}"/>
              </a:ext>
            </a:extLst>
          </p:cNvPr>
          <p:cNvSpPr>
            <a:spLocks noGrp="1"/>
          </p:cNvSpPr>
          <p:nvPr>
            <p:ph type="sldNum" sz="quarter" idx="12"/>
          </p:nvPr>
        </p:nvSpPr>
        <p:spPr/>
        <p:txBody>
          <a:bodyPr/>
          <a:lstStyle/>
          <a:p>
            <a:fld id="{6253052A-4602-47E1-87BC-020619349E3B}" type="slidenum">
              <a:rPr lang="en-US" smtClean="0"/>
              <a:t>‹#›</a:t>
            </a:fld>
            <a:endParaRPr lang="en-US"/>
          </a:p>
        </p:txBody>
      </p:sp>
    </p:spTree>
    <p:extLst>
      <p:ext uri="{BB962C8B-B14F-4D97-AF65-F5344CB8AC3E}">
        <p14:creationId xmlns:p14="http://schemas.microsoft.com/office/powerpoint/2010/main" val="1589337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D1CB0-A7FA-E993-52D3-A0FB815DDF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C3FE44-91C6-FF82-A04C-91FBAB258B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5D8F02-F036-5796-BE4F-C7BE6087B681}"/>
              </a:ext>
            </a:extLst>
          </p:cNvPr>
          <p:cNvSpPr>
            <a:spLocks noGrp="1"/>
          </p:cNvSpPr>
          <p:nvPr>
            <p:ph type="dt" sz="half" idx="10"/>
          </p:nvPr>
        </p:nvSpPr>
        <p:spPr/>
        <p:txBody>
          <a:bodyPr/>
          <a:lstStyle/>
          <a:p>
            <a:fld id="{3F277110-1506-47BB-807C-88F8895BEF89}" type="datetimeFigureOut">
              <a:rPr lang="en-US" smtClean="0"/>
              <a:t>8/22/2024</a:t>
            </a:fld>
            <a:endParaRPr lang="en-US"/>
          </a:p>
        </p:txBody>
      </p:sp>
      <p:sp>
        <p:nvSpPr>
          <p:cNvPr id="5" name="Footer Placeholder 4">
            <a:extLst>
              <a:ext uri="{FF2B5EF4-FFF2-40B4-BE49-F238E27FC236}">
                <a16:creationId xmlns:a16="http://schemas.microsoft.com/office/drawing/2014/main" id="{AB3E5D7E-ACBD-F603-430F-AD447FC54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9E834C-7D17-887B-76D8-533DC13A3937}"/>
              </a:ext>
            </a:extLst>
          </p:cNvPr>
          <p:cNvSpPr>
            <a:spLocks noGrp="1"/>
          </p:cNvSpPr>
          <p:nvPr>
            <p:ph type="sldNum" sz="quarter" idx="12"/>
          </p:nvPr>
        </p:nvSpPr>
        <p:spPr/>
        <p:txBody>
          <a:bodyPr/>
          <a:lstStyle/>
          <a:p>
            <a:fld id="{6253052A-4602-47E1-87BC-020619349E3B}" type="slidenum">
              <a:rPr lang="en-US" smtClean="0"/>
              <a:t>‹#›</a:t>
            </a:fld>
            <a:endParaRPr lang="en-US"/>
          </a:p>
        </p:txBody>
      </p:sp>
    </p:spTree>
    <p:extLst>
      <p:ext uri="{BB962C8B-B14F-4D97-AF65-F5344CB8AC3E}">
        <p14:creationId xmlns:p14="http://schemas.microsoft.com/office/powerpoint/2010/main" val="2522057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F9EA4-82A9-331A-6BDA-B9D7564304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436C31-FD19-312E-FD08-8EE94BA200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9CEA88-760A-8A85-B418-53906AE47D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CB6750-9436-5654-A9CA-E0EFF915CF78}"/>
              </a:ext>
            </a:extLst>
          </p:cNvPr>
          <p:cNvSpPr>
            <a:spLocks noGrp="1"/>
          </p:cNvSpPr>
          <p:nvPr>
            <p:ph type="dt" sz="half" idx="10"/>
          </p:nvPr>
        </p:nvSpPr>
        <p:spPr/>
        <p:txBody>
          <a:bodyPr/>
          <a:lstStyle/>
          <a:p>
            <a:fld id="{3F277110-1506-47BB-807C-88F8895BEF89}" type="datetimeFigureOut">
              <a:rPr lang="en-US" smtClean="0"/>
              <a:t>8/22/2024</a:t>
            </a:fld>
            <a:endParaRPr lang="en-US"/>
          </a:p>
        </p:txBody>
      </p:sp>
      <p:sp>
        <p:nvSpPr>
          <p:cNvPr id="6" name="Footer Placeholder 5">
            <a:extLst>
              <a:ext uri="{FF2B5EF4-FFF2-40B4-BE49-F238E27FC236}">
                <a16:creationId xmlns:a16="http://schemas.microsoft.com/office/drawing/2014/main" id="{178D4C97-600C-CF85-FFE8-49856CAA2E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997DD5-C082-D418-44E6-F9593B6A35B0}"/>
              </a:ext>
            </a:extLst>
          </p:cNvPr>
          <p:cNvSpPr>
            <a:spLocks noGrp="1"/>
          </p:cNvSpPr>
          <p:nvPr>
            <p:ph type="sldNum" sz="quarter" idx="12"/>
          </p:nvPr>
        </p:nvSpPr>
        <p:spPr/>
        <p:txBody>
          <a:bodyPr/>
          <a:lstStyle/>
          <a:p>
            <a:fld id="{6253052A-4602-47E1-87BC-020619349E3B}" type="slidenum">
              <a:rPr lang="en-US" smtClean="0"/>
              <a:t>‹#›</a:t>
            </a:fld>
            <a:endParaRPr lang="en-US"/>
          </a:p>
        </p:txBody>
      </p:sp>
    </p:spTree>
    <p:extLst>
      <p:ext uri="{BB962C8B-B14F-4D97-AF65-F5344CB8AC3E}">
        <p14:creationId xmlns:p14="http://schemas.microsoft.com/office/powerpoint/2010/main" val="429461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4C6B3-3742-F8F8-AE71-BFD85B0373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7919BE-6DCA-4789-AFA5-DCA07CB3D0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CAC292-9B13-A175-B525-28664FE303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67E595-924A-F479-0B37-B1D60BFAEB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6F3F95-908D-8320-B6D0-5C0AE5B4F0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F83C5E-0FB9-C392-53E5-CE0EABD3088A}"/>
              </a:ext>
            </a:extLst>
          </p:cNvPr>
          <p:cNvSpPr>
            <a:spLocks noGrp="1"/>
          </p:cNvSpPr>
          <p:nvPr>
            <p:ph type="dt" sz="half" idx="10"/>
          </p:nvPr>
        </p:nvSpPr>
        <p:spPr/>
        <p:txBody>
          <a:bodyPr/>
          <a:lstStyle/>
          <a:p>
            <a:fld id="{3F277110-1506-47BB-807C-88F8895BEF89}" type="datetimeFigureOut">
              <a:rPr lang="en-US" smtClean="0"/>
              <a:t>8/22/2024</a:t>
            </a:fld>
            <a:endParaRPr lang="en-US"/>
          </a:p>
        </p:txBody>
      </p:sp>
      <p:sp>
        <p:nvSpPr>
          <p:cNvPr id="8" name="Footer Placeholder 7">
            <a:extLst>
              <a:ext uri="{FF2B5EF4-FFF2-40B4-BE49-F238E27FC236}">
                <a16:creationId xmlns:a16="http://schemas.microsoft.com/office/drawing/2014/main" id="{D326C13A-BD09-C5AD-2324-37CC8EF3EC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D9A2C8-4F45-FCC3-C6D2-7130DC3DC269}"/>
              </a:ext>
            </a:extLst>
          </p:cNvPr>
          <p:cNvSpPr>
            <a:spLocks noGrp="1"/>
          </p:cNvSpPr>
          <p:nvPr>
            <p:ph type="sldNum" sz="quarter" idx="12"/>
          </p:nvPr>
        </p:nvSpPr>
        <p:spPr/>
        <p:txBody>
          <a:bodyPr/>
          <a:lstStyle/>
          <a:p>
            <a:fld id="{6253052A-4602-47E1-87BC-020619349E3B}" type="slidenum">
              <a:rPr lang="en-US" smtClean="0"/>
              <a:t>‹#›</a:t>
            </a:fld>
            <a:endParaRPr lang="en-US"/>
          </a:p>
        </p:txBody>
      </p:sp>
    </p:spTree>
    <p:extLst>
      <p:ext uri="{BB962C8B-B14F-4D97-AF65-F5344CB8AC3E}">
        <p14:creationId xmlns:p14="http://schemas.microsoft.com/office/powerpoint/2010/main" val="112750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49CA1-1C3B-0574-367D-8BE122C391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818A83-1E06-F3A9-6229-3A808AC1EE7B}"/>
              </a:ext>
            </a:extLst>
          </p:cNvPr>
          <p:cNvSpPr>
            <a:spLocks noGrp="1"/>
          </p:cNvSpPr>
          <p:nvPr>
            <p:ph type="dt" sz="half" idx="10"/>
          </p:nvPr>
        </p:nvSpPr>
        <p:spPr/>
        <p:txBody>
          <a:bodyPr/>
          <a:lstStyle/>
          <a:p>
            <a:fld id="{3F277110-1506-47BB-807C-88F8895BEF89}" type="datetimeFigureOut">
              <a:rPr lang="en-US" smtClean="0"/>
              <a:t>8/22/2024</a:t>
            </a:fld>
            <a:endParaRPr lang="en-US"/>
          </a:p>
        </p:txBody>
      </p:sp>
      <p:sp>
        <p:nvSpPr>
          <p:cNvPr id="4" name="Footer Placeholder 3">
            <a:extLst>
              <a:ext uri="{FF2B5EF4-FFF2-40B4-BE49-F238E27FC236}">
                <a16:creationId xmlns:a16="http://schemas.microsoft.com/office/drawing/2014/main" id="{8D50EE42-C326-3639-524C-DBE777D999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5E7D76-69A8-1173-FA18-817544053A79}"/>
              </a:ext>
            </a:extLst>
          </p:cNvPr>
          <p:cNvSpPr>
            <a:spLocks noGrp="1"/>
          </p:cNvSpPr>
          <p:nvPr>
            <p:ph type="sldNum" sz="quarter" idx="12"/>
          </p:nvPr>
        </p:nvSpPr>
        <p:spPr/>
        <p:txBody>
          <a:bodyPr/>
          <a:lstStyle/>
          <a:p>
            <a:fld id="{6253052A-4602-47E1-87BC-020619349E3B}" type="slidenum">
              <a:rPr lang="en-US" smtClean="0"/>
              <a:t>‹#›</a:t>
            </a:fld>
            <a:endParaRPr lang="en-US"/>
          </a:p>
        </p:txBody>
      </p:sp>
    </p:spTree>
    <p:extLst>
      <p:ext uri="{BB962C8B-B14F-4D97-AF65-F5344CB8AC3E}">
        <p14:creationId xmlns:p14="http://schemas.microsoft.com/office/powerpoint/2010/main" val="723449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9BEC89-699D-3766-37B1-1527EE9E7B2F}"/>
              </a:ext>
            </a:extLst>
          </p:cNvPr>
          <p:cNvSpPr>
            <a:spLocks noGrp="1"/>
          </p:cNvSpPr>
          <p:nvPr>
            <p:ph type="dt" sz="half" idx="10"/>
          </p:nvPr>
        </p:nvSpPr>
        <p:spPr/>
        <p:txBody>
          <a:bodyPr/>
          <a:lstStyle/>
          <a:p>
            <a:fld id="{3F277110-1506-47BB-807C-88F8895BEF89}" type="datetimeFigureOut">
              <a:rPr lang="en-US" smtClean="0"/>
              <a:t>8/22/2024</a:t>
            </a:fld>
            <a:endParaRPr lang="en-US"/>
          </a:p>
        </p:txBody>
      </p:sp>
      <p:sp>
        <p:nvSpPr>
          <p:cNvPr id="3" name="Footer Placeholder 2">
            <a:extLst>
              <a:ext uri="{FF2B5EF4-FFF2-40B4-BE49-F238E27FC236}">
                <a16:creationId xmlns:a16="http://schemas.microsoft.com/office/drawing/2014/main" id="{F0547C5B-B9E5-F2E6-5B53-F4EF27D15D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6F4DA1-9E54-662E-4856-BDC906CC1F28}"/>
              </a:ext>
            </a:extLst>
          </p:cNvPr>
          <p:cNvSpPr>
            <a:spLocks noGrp="1"/>
          </p:cNvSpPr>
          <p:nvPr>
            <p:ph type="sldNum" sz="quarter" idx="12"/>
          </p:nvPr>
        </p:nvSpPr>
        <p:spPr/>
        <p:txBody>
          <a:bodyPr/>
          <a:lstStyle/>
          <a:p>
            <a:fld id="{6253052A-4602-47E1-87BC-020619349E3B}" type="slidenum">
              <a:rPr lang="en-US" smtClean="0"/>
              <a:t>‹#›</a:t>
            </a:fld>
            <a:endParaRPr lang="en-US"/>
          </a:p>
        </p:txBody>
      </p:sp>
    </p:spTree>
    <p:extLst>
      <p:ext uri="{BB962C8B-B14F-4D97-AF65-F5344CB8AC3E}">
        <p14:creationId xmlns:p14="http://schemas.microsoft.com/office/powerpoint/2010/main" val="2502956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8DEF7-58E4-2543-7903-B06CDD8107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4E9277-2AD2-A991-5333-E14DD23CBC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620D4F-6CC2-3397-05E5-D193C43896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CB4135-F720-AC33-F594-F0AE4459D1A5}"/>
              </a:ext>
            </a:extLst>
          </p:cNvPr>
          <p:cNvSpPr>
            <a:spLocks noGrp="1"/>
          </p:cNvSpPr>
          <p:nvPr>
            <p:ph type="dt" sz="half" idx="10"/>
          </p:nvPr>
        </p:nvSpPr>
        <p:spPr/>
        <p:txBody>
          <a:bodyPr/>
          <a:lstStyle/>
          <a:p>
            <a:fld id="{3F277110-1506-47BB-807C-88F8895BEF89}" type="datetimeFigureOut">
              <a:rPr lang="en-US" smtClean="0"/>
              <a:t>8/22/2024</a:t>
            </a:fld>
            <a:endParaRPr lang="en-US"/>
          </a:p>
        </p:txBody>
      </p:sp>
      <p:sp>
        <p:nvSpPr>
          <p:cNvPr id="6" name="Footer Placeholder 5">
            <a:extLst>
              <a:ext uri="{FF2B5EF4-FFF2-40B4-BE49-F238E27FC236}">
                <a16:creationId xmlns:a16="http://schemas.microsoft.com/office/drawing/2014/main" id="{20C8534D-4A67-848C-B6F5-EDFA55F7E4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AAB84C-64E0-5383-0339-91FF98F23D16}"/>
              </a:ext>
            </a:extLst>
          </p:cNvPr>
          <p:cNvSpPr>
            <a:spLocks noGrp="1"/>
          </p:cNvSpPr>
          <p:nvPr>
            <p:ph type="sldNum" sz="quarter" idx="12"/>
          </p:nvPr>
        </p:nvSpPr>
        <p:spPr/>
        <p:txBody>
          <a:bodyPr/>
          <a:lstStyle/>
          <a:p>
            <a:fld id="{6253052A-4602-47E1-87BC-020619349E3B}" type="slidenum">
              <a:rPr lang="en-US" smtClean="0"/>
              <a:t>‹#›</a:t>
            </a:fld>
            <a:endParaRPr lang="en-US"/>
          </a:p>
        </p:txBody>
      </p:sp>
    </p:spTree>
    <p:extLst>
      <p:ext uri="{BB962C8B-B14F-4D97-AF65-F5344CB8AC3E}">
        <p14:creationId xmlns:p14="http://schemas.microsoft.com/office/powerpoint/2010/main" val="558747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3B69E-71C3-3E35-9530-057408672D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69705F-CBCB-234C-1B92-CFD4024F7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30BCBE-FC6B-4EB8-60C3-8BECEE0270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233015-D739-FFE8-80D7-F0D23DC917DA}"/>
              </a:ext>
            </a:extLst>
          </p:cNvPr>
          <p:cNvSpPr>
            <a:spLocks noGrp="1"/>
          </p:cNvSpPr>
          <p:nvPr>
            <p:ph type="dt" sz="half" idx="10"/>
          </p:nvPr>
        </p:nvSpPr>
        <p:spPr/>
        <p:txBody>
          <a:bodyPr/>
          <a:lstStyle/>
          <a:p>
            <a:fld id="{3F277110-1506-47BB-807C-88F8895BEF89}" type="datetimeFigureOut">
              <a:rPr lang="en-US" smtClean="0"/>
              <a:t>8/22/2024</a:t>
            </a:fld>
            <a:endParaRPr lang="en-US"/>
          </a:p>
        </p:txBody>
      </p:sp>
      <p:sp>
        <p:nvSpPr>
          <p:cNvPr id="6" name="Footer Placeholder 5">
            <a:extLst>
              <a:ext uri="{FF2B5EF4-FFF2-40B4-BE49-F238E27FC236}">
                <a16:creationId xmlns:a16="http://schemas.microsoft.com/office/drawing/2014/main" id="{345B490D-0A68-1BBA-402D-1C13A33570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49EB77-AF41-A05E-6E0D-6F434B1F20FB}"/>
              </a:ext>
            </a:extLst>
          </p:cNvPr>
          <p:cNvSpPr>
            <a:spLocks noGrp="1"/>
          </p:cNvSpPr>
          <p:nvPr>
            <p:ph type="sldNum" sz="quarter" idx="12"/>
          </p:nvPr>
        </p:nvSpPr>
        <p:spPr/>
        <p:txBody>
          <a:bodyPr/>
          <a:lstStyle/>
          <a:p>
            <a:fld id="{6253052A-4602-47E1-87BC-020619349E3B}" type="slidenum">
              <a:rPr lang="en-US" smtClean="0"/>
              <a:t>‹#›</a:t>
            </a:fld>
            <a:endParaRPr lang="en-US"/>
          </a:p>
        </p:txBody>
      </p:sp>
    </p:spTree>
    <p:extLst>
      <p:ext uri="{BB962C8B-B14F-4D97-AF65-F5344CB8AC3E}">
        <p14:creationId xmlns:p14="http://schemas.microsoft.com/office/powerpoint/2010/main" val="2333807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C1F254-2DAB-960A-3B89-6B73CBE43C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92E8D4-60C0-0B08-997C-700834CDE8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97D5FF-61FA-9979-6C3E-D4E45B8EC5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77110-1506-47BB-807C-88F8895BEF89}" type="datetimeFigureOut">
              <a:rPr lang="en-US" smtClean="0"/>
              <a:t>8/22/2024</a:t>
            </a:fld>
            <a:endParaRPr lang="en-US"/>
          </a:p>
        </p:txBody>
      </p:sp>
      <p:sp>
        <p:nvSpPr>
          <p:cNvPr id="5" name="Footer Placeholder 4">
            <a:extLst>
              <a:ext uri="{FF2B5EF4-FFF2-40B4-BE49-F238E27FC236}">
                <a16:creationId xmlns:a16="http://schemas.microsoft.com/office/drawing/2014/main" id="{D5C515E6-E4AC-AED4-DFC8-3ED932C18C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B81420-1EC0-9908-4CA5-9A42044686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3052A-4602-47E1-87BC-020619349E3B}" type="slidenum">
              <a:rPr lang="en-US" smtClean="0"/>
              <a:t>‹#›</a:t>
            </a:fld>
            <a:endParaRPr lang="en-US"/>
          </a:p>
        </p:txBody>
      </p:sp>
    </p:spTree>
    <p:extLst>
      <p:ext uri="{BB962C8B-B14F-4D97-AF65-F5344CB8AC3E}">
        <p14:creationId xmlns:p14="http://schemas.microsoft.com/office/powerpoint/2010/main" val="3298908049"/>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0416" y="1589640"/>
            <a:ext cx="10492509" cy="3278909"/>
          </a:xfrm>
        </p:spPr>
        <p:txBody>
          <a:bodyPr>
            <a:normAutofit fontScale="90000"/>
          </a:bodyPr>
          <a:lstStyle/>
          <a:p>
            <a:pPr algn="ctr"/>
            <a:r>
              <a:rPr lang="en-US" sz="4000" dirty="0">
                <a:latin typeface="Times New Roman" panose="02020603050405020304" pitchFamily="18" charset="0"/>
                <a:cs typeface="Times New Roman" panose="02020603050405020304" pitchFamily="18" charset="0"/>
              </a:rPr>
              <a:t>Course Title: Artificial Intelligence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(Machine Learning &amp; Deep Learning)</a:t>
            </a:r>
            <a:br>
              <a:rPr lang="en-US" sz="4000" dirty="0">
                <a:latin typeface="Times New Roman" panose="02020603050405020304" pitchFamily="18" charset="0"/>
                <a:cs typeface="Times New Roman" panose="02020603050405020304" pitchFamily="18" charset="0"/>
              </a:rPr>
            </a:br>
            <a:br>
              <a:rPr lang="en-US" sz="4900" b="1" dirty="0">
                <a:latin typeface="Times New Roman" panose="02020603050405020304" pitchFamily="18" charset="0"/>
                <a:cs typeface="Times New Roman" panose="02020603050405020304" pitchFamily="18" charset="0"/>
              </a:rPr>
            </a:br>
            <a:r>
              <a:rPr lang="en-US" sz="4900" b="1" dirty="0">
                <a:latin typeface="Times New Roman" panose="02020603050405020304" pitchFamily="18" charset="0"/>
                <a:cs typeface="Times New Roman" panose="02020603050405020304" pitchFamily="18" charset="0"/>
              </a:rPr>
              <a:t>DESCRIPTIVE STATISTICS</a:t>
            </a:r>
            <a:br>
              <a:rPr lang="en-US" sz="6000" dirty="0">
                <a:latin typeface="Times New Roman" panose="02020603050405020304" pitchFamily="18" charset="0"/>
                <a:cs typeface="Times New Roman" panose="02020603050405020304" pitchFamily="18" charset="0"/>
              </a:rPr>
            </a:br>
            <a:br>
              <a:rPr lang="en-US" sz="6000"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338606" y="3986644"/>
            <a:ext cx="10114527" cy="1015663"/>
          </a:xfrm>
          <a:prstGeom prst="rect">
            <a:avLst/>
          </a:prstGeom>
          <a:noFill/>
        </p:spPr>
        <p:txBody>
          <a:bodyPr wrap="square" rtlCol="0">
            <a:spAutoFit/>
          </a:bodyPr>
          <a:lstStyle/>
          <a:p>
            <a:pPr algn="ctr"/>
            <a:r>
              <a:rPr lang="en-US" sz="3000" dirty="0">
                <a:latin typeface="Times New Roman" panose="02020603050405020304" pitchFamily="18" charset="0"/>
                <a:cs typeface="Times New Roman" panose="02020603050405020304" pitchFamily="18" charset="0"/>
              </a:rPr>
              <a:t>Engr. Ahrar Bin Aslam</a:t>
            </a:r>
          </a:p>
          <a:p>
            <a:pPr algn="ctr"/>
            <a:r>
              <a:rPr lang="en-US" sz="3000">
                <a:latin typeface="Times New Roman" panose="02020603050405020304" pitchFamily="18" charset="0"/>
                <a:cs typeface="Times New Roman" panose="02020603050405020304" pitchFamily="18" charset="0"/>
              </a:rPr>
              <a:t>ahrar.aslam@admin.muet.edu.pk</a:t>
            </a:r>
            <a:endParaRPr lang="en-US" sz="3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6053" y="-83127"/>
            <a:ext cx="1938821" cy="1938821"/>
          </a:xfrm>
          <a:prstGeom prst="rect">
            <a:avLst/>
          </a:prstGeom>
        </p:spPr>
      </p:pic>
      <p:pic>
        <p:nvPicPr>
          <p:cNvPr id="9" name="Picture 8">
            <a:extLst>
              <a:ext uri="{FF2B5EF4-FFF2-40B4-BE49-F238E27FC236}">
                <a16:creationId xmlns:a16="http://schemas.microsoft.com/office/drawing/2014/main" id="{29749459-E521-F4E0-598C-70E08EDC0C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27" y="-83127"/>
            <a:ext cx="2072579" cy="2072579"/>
          </a:xfrm>
          <a:prstGeom prst="rect">
            <a:avLst/>
          </a:prstGeom>
        </p:spPr>
      </p:pic>
      <p:sp>
        <p:nvSpPr>
          <p:cNvPr id="6" name="TextBox 5">
            <a:extLst>
              <a:ext uri="{FF2B5EF4-FFF2-40B4-BE49-F238E27FC236}">
                <a16:creationId xmlns:a16="http://schemas.microsoft.com/office/drawing/2014/main" id="{B4AF5089-A159-84B6-B970-B06F4A09312F}"/>
              </a:ext>
            </a:extLst>
          </p:cNvPr>
          <p:cNvSpPr txBox="1"/>
          <p:nvPr/>
        </p:nvSpPr>
        <p:spPr>
          <a:xfrm>
            <a:off x="2733772" y="5592154"/>
            <a:ext cx="7154945" cy="830997"/>
          </a:xfrm>
          <a:prstGeom prst="rect">
            <a:avLst/>
          </a:prstGeom>
          <a:noFill/>
        </p:spPr>
        <p:txBody>
          <a:bodyPr wrap="square">
            <a:spAutoFit/>
          </a:bodyPr>
          <a:lstStyle/>
          <a:p>
            <a:pPr algn="ctr"/>
            <a:r>
              <a:rPr lang="en-US" sz="2400" dirty="0">
                <a:solidFill>
                  <a:srgbClr val="217BFF"/>
                </a:solidFill>
                <a:latin typeface="Times New Roman" panose="02020603050405020304" pitchFamily="18" charset="0"/>
                <a:cs typeface="Times New Roman" panose="02020603050405020304" pitchFamily="18" charset="0"/>
              </a:rPr>
              <a:t>Department of Telecommunication Engineering</a:t>
            </a:r>
          </a:p>
          <a:p>
            <a:pPr algn="ctr"/>
            <a:r>
              <a:rPr lang="en-US" sz="2400" dirty="0">
                <a:solidFill>
                  <a:srgbClr val="217BFF"/>
                </a:solidFill>
                <a:latin typeface="Times New Roman" panose="02020603050405020304" pitchFamily="18" charset="0"/>
                <a:cs typeface="Times New Roman" panose="02020603050405020304" pitchFamily="18" charset="0"/>
              </a:rPr>
              <a:t>Mehran University of Engineering and Technology</a:t>
            </a:r>
          </a:p>
        </p:txBody>
      </p:sp>
    </p:spTree>
    <p:extLst>
      <p:ext uri="{BB962C8B-B14F-4D97-AF65-F5344CB8AC3E}">
        <p14:creationId xmlns:p14="http://schemas.microsoft.com/office/powerpoint/2010/main" val="2437589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073" y="424873"/>
            <a:ext cx="10603345" cy="6068291"/>
          </a:xfrm>
        </p:spPr>
        <p:txBody>
          <a:bodyPr>
            <a:noAutofit/>
          </a:bodyPr>
          <a:lstStyle/>
          <a:p>
            <a:r>
              <a:rPr lang="en-US" sz="2500" b="1" dirty="0">
                <a:solidFill>
                  <a:schemeClr val="tx1"/>
                </a:solidFill>
                <a:latin typeface="Times New Roman" panose="02020603050405020304" pitchFamily="18" charset="0"/>
                <a:cs typeface="Times New Roman" panose="02020603050405020304" pitchFamily="18" charset="0"/>
              </a:rPr>
              <a:t>NOMINAL DATA:</a:t>
            </a:r>
          </a:p>
          <a:p>
            <a:r>
              <a:rPr lang="en-US" sz="2500" dirty="0">
                <a:solidFill>
                  <a:schemeClr val="tx1"/>
                </a:solidFill>
                <a:latin typeface="Times New Roman" panose="02020603050405020304" pitchFamily="18" charset="0"/>
                <a:cs typeface="Times New Roman" panose="02020603050405020304" pitchFamily="18" charset="0"/>
              </a:rPr>
              <a:t>The name “nominal” comes from the Latin name “</a:t>
            </a:r>
            <a:r>
              <a:rPr lang="en-US" sz="2500" dirty="0" err="1">
                <a:solidFill>
                  <a:schemeClr val="tx1"/>
                </a:solidFill>
                <a:latin typeface="Times New Roman" panose="02020603050405020304" pitchFamily="18" charset="0"/>
                <a:cs typeface="Times New Roman" panose="02020603050405020304" pitchFamily="18" charset="0"/>
              </a:rPr>
              <a:t>nomen</a:t>
            </a:r>
            <a:r>
              <a:rPr lang="en-US" sz="2500" dirty="0">
                <a:solidFill>
                  <a:schemeClr val="tx1"/>
                </a:solidFill>
                <a:latin typeface="Times New Roman" panose="02020603050405020304" pitchFamily="18" charset="0"/>
                <a:cs typeface="Times New Roman" panose="02020603050405020304" pitchFamily="18" charset="0"/>
              </a:rPr>
              <a:t>,” which means “name.” With the help of nominal data, we can’t do any numerical tasks or can’t give any order to sort the data. These data don’t have any meaningful order. Their values are distributed into distinct categories.</a:t>
            </a:r>
          </a:p>
          <a:p>
            <a:r>
              <a:rPr lang="en-US" sz="2500" dirty="0">
                <a:solidFill>
                  <a:schemeClr val="tx1"/>
                </a:solidFill>
                <a:latin typeface="Times New Roman" panose="02020603050405020304" pitchFamily="18" charset="0"/>
                <a:cs typeface="Times New Roman" panose="02020603050405020304" pitchFamily="18" charset="0"/>
              </a:rPr>
              <a:t>Nominal Data is used to label variables without any order or quantitative value.</a:t>
            </a:r>
          </a:p>
          <a:p>
            <a:r>
              <a:rPr lang="en-US" sz="2500" dirty="0">
                <a:solidFill>
                  <a:schemeClr val="tx1"/>
                </a:solidFill>
                <a:latin typeface="Times New Roman" panose="02020603050405020304" pitchFamily="18" charset="0"/>
                <a:cs typeface="Times New Roman" panose="02020603050405020304" pitchFamily="18" charset="0"/>
              </a:rPr>
              <a:t>Examples of Nominal Data</a:t>
            </a:r>
          </a:p>
          <a:p>
            <a:pPr marL="457200" indent="-457200">
              <a:buFont typeface="+mj-lt"/>
              <a:buAutoNum type="arabicPeriod"/>
            </a:pPr>
            <a:r>
              <a:rPr lang="en-US" sz="2500" dirty="0">
                <a:solidFill>
                  <a:schemeClr val="tx1"/>
                </a:solidFill>
                <a:latin typeface="Times New Roman" panose="02020603050405020304" pitchFamily="18" charset="0"/>
                <a:cs typeface="Times New Roman" panose="02020603050405020304" pitchFamily="18" charset="0"/>
              </a:rPr>
              <a:t>Color of hair (Blonde, red, Brown, Black, etc.)</a:t>
            </a:r>
          </a:p>
          <a:p>
            <a:pPr marL="457200" indent="-457200">
              <a:buFont typeface="+mj-lt"/>
              <a:buAutoNum type="arabicPeriod"/>
            </a:pPr>
            <a:r>
              <a:rPr lang="en-US" sz="2500" dirty="0">
                <a:solidFill>
                  <a:schemeClr val="tx1"/>
                </a:solidFill>
                <a:latin typeface="Times New Roman" panose="02020603050405020304" pitchFamily="18" charset="0"/>
                <a:cs typeface="Times New Roman" panose="02020603050405020304" pitchFamily="18" charset="0"/>
              </a:rPr>
              <a:t>Nationality (Indian, German, American)</a:t>
            </a:r>
          </a:p>
          <a:p>
            <a:pPr marL="457200" indent="-457200">
              <a:buFont typeface="+mj-lt"/>
              <a:buAutoNum type="arabicPeriod"/>
            </a:pPr>
            <a:r>
              <a:rPr lang="en-US" sz="2500" dirty="0">
                <a:solidFill>
                  <a:schemeClr val="tx1"/>
                </a:solidFill>
                <a:latin typeface="Times New Roman" panose="02020603050405020304" pitchFamily="18" charset="0"/>
                <a:cs typeface="Times New Roman" panose="02020603050405020304" pitchFamily="18" charset="0"/>
              </a:rPr>
              <a:t>Gender (Male, Female, Others)</a:t>
            </a:r>
          </a:p>
          <a:p>
            <a:pPr marL="457200" indent="-457200">
              <a:buFont typeface="+mj-lt"/>
              <a:buAutoNum type="arabicPeriod"/>
            </a:pPr>
            <a:r>
              <a:rPr lang="en-US" sz="2500" dirty="0">
                <a:solidFill>
                  <a:schemeClr val="tx1"/>
                </a:solidFill>
                <a:latin typeface="Times New Roman" panose="02020603050405020304" pitchFamily="18" charset="0"/>
                <a:cs typeface="Times New Roman" panose="02020603050405020304" pitchFamily="18" charset="0"/>
              </a:rPr>
              <a:t>Eye Color (Black, Brown, etc.)</a:t>
            </a:r>
          </a:p>
        </p:txBody>
      </p:sp>
    </p:spTree>
    <p:extLst>
      <p:ext uri="{BB962C8B-B14F-4D97-AF65-F5344CB8AC3E}">
        <p14:creationId xmlns:p14="http://schemas.microsoft.com/office/powerpoint/2010/main" val="778158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11202988" cy="5825836"/>
          </a:xfrm>
        </p:spPr>
        <p:txBody>
          <a:bodyPr>
            <a:normAutofit/>
          </a:bodyPr>
          <a:lstStyle/>
          <a:p>
            <a:r>
              <a:rPr lang="en-US" sz="2500" b="1" dirty="0">
                <a:solidFill>
                  <a:schemeClr val="tx1"/>
                </a:solidFill>
                <a:latin typeface="Times New Roman" panose="02020603050405020304" pitchFamily="18" charset="0"/>
                <a:cs typeface="Times New Roman" panose="02020603050405020304" pitchFamily="18" charset="0"/>
              </a:rPr>
              <a:t>ORDINAL DATA: </a:t>
            </a:r>
          </a:p>
          <a:p>
            <a:r>
              <a:rPr lang="en-US" sz="2500" dirty="0">
                <a:solidFill>
                  <a:schemeClr val="tx1"/>
                </a:solidFill>
                <a:latin typeface="Times New Roman" panose="02020603050405020304" pitchFamily="18" charset="0"/>
                <a:cs typeface="Times New Roman" panose="02020603050405020304" pitchFamily="18" charset="0"/>
              </a:rPr>
              <a:t>Ordinal data have natural ordering where a number is present in some kind of order by their position on the scale. These data are used for observation like customer satisfaction, happiness, etc., but we can’t do any arithmetical tasks on them. </a:t>
            </a:r>
          </a:p>
          <a:p>
            <a:r>
              <a:rPr lang="en-US" sz="2500" dirty="0">
                <a:solidFill>
                  <a:schemeClr val="tx1"/>
                </a:solidFill>
                <a:latin typeface="Times New Roman" panose="02020603050405020304" pitchFamily="18" charset="0"/>
                <a:cs typeface="Times New Roman" panose="02020603050405020304" pitchFamily="18" charset="0"/>
              </a:rPr>
              <a:t>Compared to nominal data, ordinal data have some kind of order that is not present in nominal data.</a:t>
            </a:r>
          </a:p>
          <a:p>
            <a:r>
              <a:rPr lang="en-US" sz="2500" dirty="0">
                <a:solidFill>
                  <a:schemeClr val="tx1"/>
                </a:solidFill>
                <a:latin typeface="Times New Roman" panose="02020603050405020304" pitchFamily="18" charset="0"/>
                <a:cs typeface="Times New Roman" panose="02020603050405020304" pitchFamily="18" charset="0"/>
              </a:rPr>
              <a:t>Examples:</a:t>
            </a:r>
          </a:p>
          <a:p>
            <a:pPr fontAlgn="base"/>
            <a:r>
              <a:rPr lang="en-US" sz="2500" dirty="0">
                <a:solidFill>
                  <a:schemeClr val="tx1"/>
                </a:solidFill>
                <a:latin typeface="Times New Roman" panose="02020603050405020304" pitchFamily="18" charset="0"/>
                <a:cs typeface="Times New Roman" panose="02020603050405020304" pitchFamily="18" charset="0"/>
              </a:rPr>
              <a:t>When companies ask for feedback, experience, or satisfaction on a scale of 1 to 10</a:t>
            </a:r>
          </a:p>
          <a:p>
            <a:pPr fontAlgn="base"/>
            <a:r>
              <a:rPr lang="en-US" sz="2500" dirty="0">
                <a:solidFill>
                  <a:schemeClr val="tx1"/>
                </a:solidFill>
                <a:latin typeface="Times New Roman" panose="02020603050405020304" pitchFamily="18" charset="0"/>
                <a:cs typeface="Times New Roman" panose="02020603050405020304" pitchFamily="18" charset="0"/>
              </a:rPr>
              <a:t>Letter grades in the exam (A, B, C, D, etc.)</a:t>
            </a:r>
          </a:p>
          <a:p>
            <a:pPr fontAlgn="base"/>
            <a:r>
              <a:rPr lang="en-US" sz="2500" dirty="0">
                <a:solidFill>
                  <a:schemeClr val="tx1"/>
                </a:solidFill>
                <a:latin typeface="Times New Roman" panose="02020603050405020304" pitchFamily="18" charset="0"/>
                <a:cs typeface="Times New Roman" panose="02020603050405020304" pitchFamily="18" charset="0"/>
              </a:rPr>
              <a:t>Ranking of people in a competition (First, Second, Third, etc.)</a:t>
            </a:r>
          </a:p>
          <a:p>
            <a:pPr fontAlgn="base"/>
            <a:r>
              <a:rPr lang="en-US" sz="2500" dirty="0">
                <a:solidFill>
                  <a:schemeClr val="tx1"/>
                </a:solidFill>
                <a:latin typeface="Times New Roman" panose="02020603050405020304" pitchFamily="18" charset="0"/>
                <a:cs typeface="Times New Roman" panose="02020603050405020304" pitchFamily="18" charset="0"/>
              </a:rPr>
              <a:t>Economic Status (High, Medium, and Low)</a:t>
            </a:r>
          </a:p>
          <a:p>
            <a:pPr fontAlgn="base"/>
            <a:r>
              <a:rPr lang="en-US" sz="2500" dirty="0">
                <a:solidFill>
                  <a:schemeClr val="tx1"/>
                </a:solidFill>
                <a:latin typeface="Times New Roman" panose="02020603050405020304" pitchFamily="18" charset="0"/>
                <a:cs typeface="Times New Roman" panose="02020603050405020304" pitchFamily="18" charset="0"/>
              </a:rPr>
              <a:t>Education Level (Higher, Secondary, Primary)</a:t>
            </a:r>
          </a:p>
          <a:p>
            <a:endParaRPr lang="en-US" dirty="0"/>
          </a:p>
        </p:txBody>
      </p:sp>
    </p:spTree>
    <p:extLst>
      <p:ext uri="{BB962C8B-B14F-4D97-AF65-F5344CB8AC3E}">
        <p14:creationId xmlns:p14="http://schemas.microsoft.com/office/powerpoint/2010/main" val="2207705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38226" y="1109047"/>
            <a:ext cx="8107052" cy="4963500"/>
          </a:xfrm>
        </p:spPr>
      </p:pic>
    </p:spTree>
    <p:extLst>
      <p:ext uri="{BB962C8B-B14F-4D97-AF65-F5344CB8AC3E}">
        <p14:creationId xmlns:p14="http://schemas.microsoft.com/office/powerpoint/2010/main" val="3932607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611" y="482600"/>
            <a:ext cx="10713461" cy="5825836"/>
          </a:xfrm>
        </p:spPr>
        <p:txBody>
          <a:bodyPr>
            <a:noAutofit/>
          </a:bodyPr>
          <a:lstStyle/>
          <a:p>
            <a:r>
              <a:rPr lang="en-US" sz="2500" b="1" dirty="0">
                <a:solidFill>
                  <a:schemeClr val="tx1"/>
                </a:solidFill>
                <a:latin typeface="Times New Roman" panose="02020603050405020304" pitchFamily="18" charset="0"/>
                <a:cs typeface="Times New Roman" panose="02020603050405020304" pitchFamily="18" charset="0"/>
              </a:rPr>
              <a:t>QUANTITATIVE DATA</a:t>
            </a:r>
            <a:r>
              <a:rPr lang="en-US" sz="2500" dirty="0">
                <a:solidFill>
                  <a:schemeClr val="tx1"/>
                </a:solidFill>
                <a:latin typeface="Times New Roman" panose="02020603050405020304" pitchFamily="18" charset="0"/>
                <a:cs typeface="Times New Roman" panose="02020603050405020304" pitchFamily="18" charset="0"/>
              </a:rPr>
              <a:t>: </a:t>
            </a:r>
          </a:p>
          <a:p>
            <a:pPr marL="0" indent="0">
              <a:buNone/>
            </a:pPr>
            <a:endParaRPr lang="en-US" sz="2500" dirty="0">
              <a:solidFill>
                <a:schemeClr val="tx1"/>
              </a:solidFill>
              <a:latin typeface="Times New Roman" panose="02020603050405020304" pitchFamily="18" charset="0"/>
              <a:cs typeface="Times New Roman" panose="02020603050405020304" pitchFamily="18" charset="0"/>
            </a:endParaRPr>
          </a:p>
          <a:p>
            <a:r>
              <a:rPr lang="en-US" sz="2500" dirty="0">
                <a:solidFill>
                  <a:schemeClr val="tx1"/>
                </a:solidFill>
                <a:latin typeface="Times New Roman" panose="02020603050405020304" pitchFamily="18" charset="0"/>
                <a:cs typeface="Times New Roman" panose="02020603050405020304" pitchFamily="18" charset="0"/>
              </a:rPr>
              <a:t>Quantitative data can be expressed in numerical values, making it countable and including statistical data analysis. These kinds of data are also known as Numerical data. </a:t>
            </a:r>
          </a:p>
          <a:p>
            <a:r>
              <a:rPr lang="en-US" sz="2500" dirty="0">
                <a:solidFill>
                  <a:schemeClr val="tx1"/>
                </a:solidFill>
                <a:latin typeface="Times New Roman" panose="02020603050405020304" pitchFamily="18" charset="0"/>
                <a:cs typeface="Times New Roman" panose="02020603050405020304" pitchFamily="18" charset="0"/>
              </a:rPr>
              <a:t>These data can be represented on a wide variety of graphs and charts, such as bar graphs, histograms, scatter plots, boxplots, pie charts, line graphs, etc.</a:t>
            </a:r>
          </a:p>
          <a:p>
            <a:r>
              <a:rPr lang="en-US" sz="2500" dirty="0">
                <a:solidFill>
                  <a:schemeClr val="tx1"/>
                </a:solidFill>
                <a:latin typeface="Times New Roman" panose="02020603050405020304" pitchFamily="18" charset="0"/>
                <a:cs typeface="Times New Roman" panose="02020603050405020304" pitchFamily="18" charset="0"/>
              </a:rPr>
              <a:t>Examples: </a:t>
            </a:r>
          </a:p>
          <a:p>
            <a:r>
              <a:rPr lang="en-US" sz="2500" dirty="0">
                <a:solidFill>
                  <a:schemeClr val="tx1"/>
                </a:solidFill>
                <a:latin typeface="Times New Roman" panose="02020603050405020304" pitchFamily="18" charset="0"/>
                <a:cs typeface="Times New Roman" panose="02020603050405020304" pitchFamily="18" charset="0"/>
              </a:rPr>
              <a:t>Height or weight of a person or object</a:t>
            </a:r>
          </a:p>
          <a:p>
            <a:r>
              <a:rPr lang="en-US" sz="2500" dirty="0">
                <a:solidFill>
                  <a:schemeClr val="tx1"/>
                </a:solidFill>
                <a:latin typeface="Times New Roman" panose="02020603050405020304" pitchFamily="18" charset="0"/>
                <a:cs typeface="Times New Roman" panose="02020603050405020304" pitchFamily="18" charset="0"/>
              </a:rPr>
              <a:t>Room Temperature</a:t>
            </a:r>
          </a:p>
          <a:p>
            <a:r>
              <a:rPr lang="en-US" sz="2500" dirty="0">
                <a:solidFill>
                  <a:schemeClr val="tx1"/>
                </a:solidFill>
                <a:latin typeface="Times New Roman" panose="02020603050405020304" pitchFamily="18" charset="0"/>
                <a:cs typeface="Times New Roman" panose="02020603050405020304" pitchFamily="18" charset="0"/>
              </a:rPr>
              <a:t>Scores and Marks (Ex: 59, 80, 60, etc.)</a:t>
            </a:r>
          </a:p>
          <a:p>
            <a:r>
              <a:rPr lang="en-US" sz="2500" dirty="0">
                <a:solidFill>
                  <a:schemeClr val="tx1"/>
                </a:solidFill>
                <a:latin typeface="Times New Roman" panose="02020603050405020304" pitchFamily="18" charset="0"/>
                <a:cs typeface="Times New Roman" panose="02020603050405020304" pitchFamily="18" charset="0"/>
              </a:rPr>
              <a:t>Time</a:t>
            </a:r>
          </a:p>
        </p:txBody>
      </p:sp>
    </p:spTree>
    <p:extLst>
      <p:ext uri="{BB962C8B-B14F-4D97-AF65-F5344CB8AC3E}">
        <p14:creationId xmlns:p14="http://schemas.microsoft.com/office/powerpoint/2010/main" val="2857861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1022" y="518475"/>
            <a:ext cx="9813303" cy="1846034"/>
          </a:xfrm>
        </p:spPr>
        <p:txBody>
          <a:bodyPr>
            <a:normAutofit/>
          </a:bodyPr>
          <a:lstStyle/>
          <a:p>
            <a:r>
              <a:rPr lang="en-US" sz="2500" dirty="0">
                <a:solidFill>
                  <a:schemeClr val="tx1"/>
                </a:solidFill>
                <a:latin typeface="Times New Roman" panose="02020603050405020304" pitchFamily="18" charset="0"/>
                <a:cs typeface="Times New Roman" panose="02020603050405020304" pitchFamily="18" charset="0"/>
              </a:rPr>
              <a:t>QUANTITATIVE data is divided into two types:</a:t>
            </a:r>
          </a:p>
          <a:p>
            <a:pPr marL="457200" indent="-457200">
              <a:buFont typeface="+mj-lt"/>
              <a:buAutoNum type="arabicPeriod"/>
            </a:pPr>
            <a:r>
              <a:rPr lang="en-US" sz="2500" dirty="0">
                <a:solidFill>
                  <a:schemeClr val="tx1"/>
                </a:solidFill>
                <a:latin typeface="Times New Roman" panose="02020603050405020304" pitchFamily="18" charset="0"/>
                <a:cs typeface="Times New Roman" panose="02020603050405020304" pitchFamily="18" charset="0"/>
              </a:rPr>
              <a:t>DISCRETE </a:t>
            </a:r>
          </a:p>
          <a:p>
            <a:pPr marL="457200" indent="-457200">
              <a:buFont typeface="+mj-lt"/>
              <a:buAutoNum type="arabicPeriod"/>
            </a:pPr>
            <a:r>
              <a:rPr lang="en-US" sz="2500" dirty="0">
                <a:solidFill>
                  <a:schemeClr val="tx1"/>
                </a:solidFill>
                <a:latin typeface="Times New Roman" panose="02020603050405020304" pitchFamily="18" charset="0"/>
                <a:cs typeface="Times New Roman" panose="02020603050405020304" pitchFamily="18" charset="0"/>
              </a:rPr>
              <a:t>CONTINUOUS</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067" y="2194826"/>
            <a:ext cx="6191150" cy="4354945"/>
          </a:xfrm>
          <a:prstGeom prst="rect">
            <a:avLst/>
          </a:prstGeom>
        </p:spPr>
      </p:pic>
    </p:spTree>
    <p:extLst>
      <p:ext uri="{BB962C8B-B14F-4D97-AF65-F5344CB8AC3E}">
        <p14:creationId xmlns:p14="http://schemas.microsoft.com/office/powerpoint/2010/main" val="3716696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182" y="350983"/>
            <a:ext cx="11573163" cy="6234544"/>
          </a:xfrm>
        </p:spPr>
        <p:txBody>
          <a:bodyPr>
            <a:normAutofit/>
          </a:bodyPr>
          <a:lstStyle/>
          <a:p>
            <a:r>
              <a:rPr lang="en-US" sz="2500" b="1" dirty="0">
                <a:solidFill>
                  <a:schemeClr val="tx1"/>
                </a:solidFill>
                <a:latin typeface="Times New Roman" panose="02020603050405020304" pitchFamily="18" charset="0"/>
                <a:cs typeface="Times New Roman" panose="02020603050405020304" pitchFamily="18" charset="0"/>
              </a:rPr>
              <a:t>DISCRETE VARIABLE</a:t>
            </a:r>
            <a:r>
              <a:rPr lang="en-US" sz="2500" dirty="0">
                <a:solidFill>
                  <a:schemeClr val="tx1"/>
                </a:solidFill>
                <a:latin typeface="Times New Roman" panose="02020603050405020304" pitchFamily="18" charset="0"/>
                <a:cs typeface="Times New Roman" panose="02020603050405020304" pitchFamily="18" charset="0"/>
              </a:rPr>
              <a:t>:</a:t>
            </a:r>
          </a:p>
          <a:p>
            <a:r>
              <a:rPr lang="en-US" sz="2500" dirty="0">
                <a:solidFill>
                  <a:schemeClr val="tx1"/>
                </a:solidFill>
                <a:latin typeface="Times New Roman" panose="02020603050405020304" pitchFamily="18" charset="0"/>
                <a:cs typeface="Times New Roman" panose="02020603050405020304" pitchFamily="18" charset="0"/>
              </a:rPr>
              <a:t>The term discrete means distinct or separate. </a:t>
            </a:r>
          </a:p>
          <a:p>
            <a:r>
              <a:rPr lang="en-US" sz="2500" dirty="0">
                <a:solidFill>
                  <a:schemeClr val="tx1"/>
                </a:solidFill>
                <a:latin typeface="Times New Roman" panose="02020603050405020304" pitchFamily="18" charset="0"/>
                <a:cs typeface="Times New Roman" panose="02020603050405020304" pitchFamily="18" charset="0"/>
              </a:rPr>
              <a:t>The discrete data contain the values that fall under integers or whole numbers. </a:t>
            </a:r>
          </a:p>
          <a:p>
            <a:r>
              <a:rPr lang="en-US" sz="2500" dirty="0">
                <a:solidFill>
                  <a:schemeClr val="tx1"/>
                </a:solidFill>
                <a:latin typeface="Times New Roman" panose="02020603050405020304" pitchFamily="18" charset="0"/>
                <a:cs typeface="Times New Roman" panose="02020603050405020304" pitchFamily="18" charset="0"/>
              </a:rPr>
              <a:t>The total number of students in a class is an example of discrete data. </a:t>
            </a:r>
          </a:p>
          <a:p>
            <a:r>
              <a:rPr lang="en-US" sz="2500" dirty="0">
                <a:solidFill>
                  <a:schemeClr val="tx1"/>
                </a:solidFill>
                <a:latin typeface="Times New Roman" panose="02020603050405020304" pitchFamily="18" charset="0"/>
                <a:cs typeface="Times New Roman" panose="02020603050405020304" pitchFamily="18" charset="0"/>
              </a:rPr>
              <a:t>These data can’t be broken into decimal or fraction values.</a:t>
            </a:r>
          </a:p>
          <a:p>
            <a:r>
              <a:rPr lang="en-US" sz="2500" dirty="0">
                <a:solidFill>
                  <a:schemeClr val="tx1"/>
                </a:solidFill>
                <a:latin typeface="Times New Roman" panose="02020603050405020304" pitchFamily="18" charset="0"/>
                <a:cs typeface="Times New Roman" panose="02020603050405020304" pitchFamily="18" charset="0"/>
              </a:rPr>
              <a:t>Examples: </a:t>
            </a:r>
          </a:p>
          <a:p>
            <a:pPr fontAlgn="base"/>
            <a:r>
              <a:rPr lang="en-US" sz="2500" dirty="0">
                <a:solidFill>
                  <a:schemeClr val="tx1"/>
                </a:solidFill>
                <a:latin typeface="Times New Roman" panose="02020603050405020304" pitchFamily="18" charset="0"/>
                <a:cs typeface="Times New Roman" panose="02020603050405020304" pitchFamily="18" charset="0"/>
              </a:rPr>
              <a:t>Total numbers of students present in a class</a:t>
            </a:r>
          </a:p>
          <a:p>
            <a:pPr fontAlgn="base"/>
            <a:r>
              <a:rPr lang="en-US" sz="2500" dirty="0">
                <a:solidFill>
                  <a:schemeClr val="tx1"/>
                </a:solidFill>
                <a:latin typeface="Times New Roman" panose="02020603050405020304" pitchFamily="18" charset="0"/>
                <a:cs typeface="Times New Roman" panose="02020603050405020304" pitchFamily="18" charset="0"/>
              </a:rPr>
              <a:t>Cost of a cell phone</a:t>
            </a:r>
          </a:p>
          <a:p>
            <a:pPr fontAlgn="base"/>
            <a:r>
              <a:rPr lang="en-US" sz="2500" dirty="0">
                <a:solidFill>
                  <a:schemeClr val="tx1"/>
                </a:solidFill>
                <a:latin typeface="Times New Roman" panose="02020603050405020304" pitchFamily="18" charset="0"/>
                <a:cs typeface="Times New Roman" panose="02020603050405020304" pitchFamily="18" charset="0"/>
              </a:rPr>
              <a:t>Numbers of employees in a company</a:t>
            </a:r>
          </a:p>
          <a:p>
            <a:pPr fontAlgn="base"/>
            <a:r>
              <a:rPr lang="en-US" sz="2500" dirty="0">
                <a:solidFill>
                  <a:schemeClr val="tx1"/>
                </a:solidFill>
                <a:latin typeface="Times New Roman" panose="02020603050405020304" pitchFamily="18" charset="0"/>
                <a:cs typeface="Times New Roman" panose="02020603050405020304" pitchFamily="18" charset="0"/>
              </a:rPr>
              <a:t>The total number of players who participated in a competition</a:t>
            </a:r>
          </a:p>
          <a:p>
            <a:pPr fontAlgn="base"/>
            <a:r>
              <a:rPr lang="en-US" sz="2500" dirty="0">
                <a:solidFill>
                  <a:schemeClr val="tx1"/>
                </a:solidFill>
                <a:latin typeface="Times New Roman" panose="02020603050405020304" pitchFamily="18" charset="0"/>
                <a:cs typeface="Times New Roman" panose="02020603050405020304" pitchFamily="18" charset="0"/>
              </a:rPr>
              <a:t>Days in a week</a:t>
            </a:r>
            <a:endParaRPr lang="en-US" dirty="0"/>
          </a:p>
          <a:p>
            <a:endParaRPr lang="en-US" dirty="0"/>
          </a:p>
        </p:txBody>
      </p:sp>
    </p:spTree>
    <p:extLst>
      <p:ext uri="{BB962C8B-B14F-4D97-AF65-F5344CB8AC3E}">
        <p14:creationId xmlns:p14="http://schemas.microsoft.com/office/powerpoint/2010/main" val="1123726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4872" y="778162"/>
            <a:ext cx="11286837" cy="5687291"/>
          </a:xfrm>
        </p:spPr>
        <p:txBody>
          <a:bodyPr>
            <a:normAutofit fontScale="92500" lnSpcReduction="10000"/>
          </a:bodyPr>
          <a:lstStyle/>
          <a:p>
            <a:r>
              <a:rPr lang="en-US" sz="2700" b="1" dirty="0">
                <a:solidFill>
                  <a:schemeClr val="tx1"/>
                </a:solidFill>
                <a:latin typeface="Times New Roman" panose="02020603050405020304" pitchFamily="18" charset="0"/>
                <a:cs typeface="Times New Roman" panose="02020603050405020304" pitchFamily="18" charset="0"/>
              </a:rPr>
              <a:t>CONTINUOUS VARIABLE:</a:t>
            </a:r>
          </a:p>
          <a:p>
            <a:r>
              <a:rPr lang="en-US" sz="2700" dirty="0">
                <a:solidFill>
                  <a:schemeClr val="tx1"/>
                </a:solidFill>
                <a:latin typeface="Times New Roman" panose="02020603050405020304" pitchFamily="18" charset="0"/>
                <a:cs typeface="Times New Roman" panose="02020603050405020304" pitchFamily="18" charset="0"/>
              </a:rPr>
              <a:t>A continuous variable is a variable that can take on any value within a range. </a:t>
            </a:r>
          </a:p>
          <a:p>
            <a:r>
              <a:rPr lang="en-US" sz="2700" dirty="0">
                <a:solidFill>
                  <a:schemeClr val="tx1"/>
                </a:solidFill>
                <a:latin typeface="Times New Roman" panose="02020603050405020304" pitchFamily="18" charset="0"/>
                <a:cs typeface="Times New Roman" panose="02020603050405020304" pitchFamily="18" charset="0"/>
              </a:rPr>
              <a:t>A continuous variable takes on an infinite number of possible values within a given range.</a:t>
            </a:r>
          </a:p>
          <a:p>
            <a:r>
              <a:rPr lang="en-US" sz="2700" dirty="0">
                <a:solidFill>
                  <a:schemeClr val="tx1"/>
                </a:solidFill>
                <a:latin typeface="Times New Roman" panose="02020603050405020304" pitchFamily="18" charset="0"/>
                <a:cs typeface="Times New Roman" panose="02020603050405020304" pitchFamily="18" charset="0"/>
              </a:rPr>
              <a:t>Because the possible values for a continuous variable are infinite, we measure continuous variables (rather than count), often using a measuring device like a ruler or stopwatch. </a:t>
            </a:r>
          </a:p>
          <a:p>
            <a:r>
              <a:rPr lang="en-US" sz="2700" dirty="0">
                <a:solidFill>
                  <a:schemeClr val="tx1"/>
                </a:solidFill>
                <a:latin typeface="Times New Roman" panose="02020603050405020304" pitchFamily="18" charset="0"/>
                <a:cs typeface="Times New Roman" panose="02020603050405020304" pitchFamily="18" charset="0"/>
              </a:rPr>
              <a:t>Continuous variables include all the fractional or decimal values within a range.</a:t>
            </a:r>
          </a:p>
          <a:p>
            <a:r>
              <a:rPr lang="en-US" sz="2700" dirty="0">
                <a:solidFill>
                  <a:schemeClr val="tx1"/>
                </a:solidFill>
                <a:latin typeface="Times New Roman" panose="02020603050405020304" pitchFamily="18" charset="0"/>
                <a:cs typeface="Times New Roman" panose="02020603050405020304" pitchFamily="18" charset="0"/>
              </a:rPr>
              <a:t>Examples:</a:t>
            </a:r>
          </a:p>
          <a:p>
            <a:pPr fontAlgn="base"/>
            <a:r>
              <a:rPr lang="en-US" sz="2700" dirty="0">
                <a:solidFill>
                  <a:schemeClr val="tx1"/>
                </a:solidFill>
                <a:latin typeface="Times New Roman" panose="02020603050405020304" pitchFamily="18" charset="0"/>
                <a:cs typeface="Times New Roman" panose="02020603050405020304" pitchFamily="18" charset="0"/>
              </a:rPr>
              <a:t>Height of a person</a:t>
            </a:r>
          </a:p>
          <a:p>
            <a:pPr fontAlgn="base"/>
            <a:r>
              <a:rPr lang="en-US" sz="2700" dirty="0">
                <a:solidFill>
                  <a:schemeClr val="tx1"/>
                </a:solidFill>
                <a:latin typeface="Times New Roman" panose="02020603050405020304" pitchFamily="18" charset="0"/>
                <a:cs typeface="Times New Roman" panose="02020603050405020304" pitchFamily="18" charset="0"/>
              </a:rPr>
              <a:t>Speed of a vehicle</a:t>
            </a:r>
          </a:p>
          <a:p>
            <a:pPr fontAlgn="base"/>
            <a:r>
              <a:rPr lang="en-US" sz="2700" dirty="0">
                <a:solidFill>
                  <a:schemeClr val="tx1"/>
                </a:solidFill>
                <a:latin typeface="Times New Roman" panose="02020603050405020304" pitchFamily="18" charset="0"/>
                <a:cs typeface="Times New Roman" panose="02020603050405020304" pitchFamily="18" charset="0"/>
              </a:rPr>
              <a:t>“Time-taken” to finish the work </a:t>
            </a:r>
          </a:p>
          <a:p>
            <a:pPr fontAlgn="base"/>
            <a:r>
              <a:rPr lang="en-US" sz="2700" dirty="0">
                <a:solidFill>
                  <a:schemeClr val="tx1"/>
                </a:solidFill>
                <a:latin typeface="Times New Roman" panose="02020603050405020304" pitchFamily="18" charset="0"/>
                <a:cs typeface="Times New Roman" panose="02020603050405020304" pitchFamily="18" charset="0"/>
              </a:rPr>
              <a:t>Wi-Fi Frequency</a:t>
            </a:r>
          </a:p>
          <a:p>
            <a:pPr fontAlgn="base"/>
            <a:r>
              <a:rPr lang="en-US" sz="2700" dirty="0">
                <a:solidFill>
                  <a:schemeClr val="tx1"/>
                </a:solidFill>
                <a:latin typeface="Times New Roman" panose="02020603050405020304" pitchFamily="18" charset="0"/>
                <a:cs typeface="Times New Roman" panose="02020603050405020304" pitchFamily="18" charset="0"/>
              </a:rPr>
              <a:t>Market share price</a:t>
            </a:r>
          </a:p>
          <a:p>
            <a:endParaRPr lang="en-US" dirty="0"/>
          </a:p>
          <a:p>
            <a:pPr marL="0" indent="0">
              <a:buNone/>
            </a:pPr>
            <a:endParaRPr lang="en-US" dirty="0"/>
          </a:p>
        </p:txBody>
      </p:sp>
    </p:spTree>
    <p:extLst>
      <p:ext uri="{BB962C8B-B14F-4D97-AF65-F5344CB8AC3E}">
        <p14:creationId xmlns:p14="http://schemas.microsoft.com/office/powerpoint/2010/main" val="1235242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0552" y="2086311"/>
            <a:ext cx="10388190" cy="2685378"/>
          </a:xfrm>
        </p:spPr>
        <p:txBody>
          <a:bodyPr>
            <a:normAutofit lnSpcReduction="10000"/>
          </a:bodyPr>
          <a:lstStyle/>
          <a:p>
            <a:pPr marL="0" indent="0" algn="ctr">
              <a:buNone/>
            </a:pPr>
            <a:r>
              <a:rPr lang="en-US" sz="6000" dirty="0">
                <a:solidFill>
                  <a:schemeClr val="tx1"/>
                </a:solidFill>
                <a:latin typeface="Times New Roman" panose="02020603050405020304" pitchFamily="18" charset="0"/>
                <a:cs typeface="Times New Roman" panose="02020603050405020304" pitchFamily="18" charset="0"/>
              </a:rPr>
              <a:t>IS AGE CONTINUOUS OR DISCRETE?</a:t>
            </a:r>
          </a:p>
          <a:p>
            <a:pPr marL="0" indent="0" algn="ctr">
              <a:buNone/>
            </a:pPr>
            <a:r>
              <a:rPr lang="en-US" sz="6000" dirty="0">
                <a:solidFill>
                  <a:schemeClr val="tx1"/>
                </a:solidFill>
                <a:latin typeface="Times New Roman" panose="02020603050405020304" pitchFamily="18" charset="0"/>
                <a:cs typeface="Times New Roman" panose="02020603050405020304" pitchFamily="18" charset="0"/>
              </a:rPr>
              <a:t>ANY GUESSES?</a:t>
            </a:r>
          </a:p>
        </p:txBody>
      </p:sp>
    </p:spTree>
    <p:extLst>
      <p:ext uri="{BB962C8B-B14F-4D97-AF65-F5344CB8AC3E}">
        <p14:creationId xmlns:p14="http://schemas.microsoft.com/office/powerpoint/2010/main" val="286457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0455" y="1590772"/>
            <a:ext cx="10948465" cy="3113203"/>
          </a:xfrm>
        </p:spPr>
        <p:txBody>
          <a:bodyPr>
            <a:normAutofit fontScale="92500"/>
          </a:bodyPr>
          <a:lstStyle/>
          <a:p>
            <a:r>
              <a:rPr lang="en-US" sz="3500" dirty="0">
                <a:solidFill>
                  <a:schemeClr val="tx1"/>
                </a:solidFill>
                <a:latin typeface="Times New Roman" panose="02020603050405020304" pitchFamily="18" charset="0"/>
                <a:cs typeface="Times New Roman" panose="02020603050405020304" pitchFamily="18" charset="0"/>
              </a:rPr>
              <a:t>Age can be treated as either discrete or continuous depending on the context and the level of measurement used. </a:t>
            </a:r>
          </a:p>
          <a:p>
            <a:pPr marL="0" indent="0">
              <a:buNone/>
            </a:pPr>
            <a:endParaRPr lang="en-US" sz="3500" dirty="0">
              <a:solidFill>
                <a:schemeClr val="tx1"/>
              </a:solidFill>
              <a:latin typeface="Times New Roman" panose="02020603050405020304" pitchFamily="18" charset="0"/>
              <a:cs typeface="Times New Roman" panose="02020603050405020304" pitchFamily="18" charset="0"/>
            </a:endParaRPr>
          </a:p>
          <a:p>
            <a:r>
              <a:rPr lang="en-US" sz="3500" dirty="0">
                <a:solidFill>
                  <a:schemeClr val="tx1"/>
                </a:solidFill>
                <a:latin typeface="Times New Roman" panose="02020603050405020304" pitchFamily="18" charset="0"/>
                <a:cs typeface="Times New Roman" panose="02020603050405020304" pitchFamily="18" charset="0"/>
              </a:rPr>
              <a:t>For example, age can be treated as discrete when using specific age categories (e.g., 0-5, 6-10, 11-15), or as continuous when considering exact ages (e.g., 3.5 years, 12.2 years).</a:t>
            </a:r>
          </a:p>
        </p:txBody>
      </p:sp>
    </p:spTree>
    <p:extLst>
      <p:ext uri="{BB962C8B-B14F-4D97-AF65-F5344CB8AC3E}">
        <p14:creationId xmlns:p14="http://schemas.microsoft.com/office/powerpoint/2010/main" val="4011138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5119" y="621145"/>
            <a:ext cx="9069389" cy="4939146"/>
          </a:xfrm>
        </p:spPr>
        <p:txBody>
          <a:bodyPr>
            <a:noAutofit/>
          </a:bodyPr>
          <a:lstStyle/>
          <a:p>
            <a:pPr marL="0" indent="0" algn="ctr">
              <a:buNone/>
            </a:pPr>
            <a:r>
              <a:rPr lang="en-US" sz="2800" dirty="0">
                <a:solidFill>
                  <a:schemeClr val="tx1"/>
                </a:solidFill>
                <a:latin typeface="Times New Roman" panose="02020603050405020304" pitchFamily="18" charset="0"/>
                <a:cs typeface="Times New Roman" panose="02020603050405020304" pitchFamily="18" charset="0"/>
              </a:rPr>
              <a:t>WHAT IS STATISTICS?</a:t>
            </a:r>
          </a:p>
          <a:p>
            <a:pPr marL="0" indent="0" algn="ctr">
              <a:buNone/>
            </a:pPr>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Statistics is the science of data.</a:t>
            </a:r>
          </a:p>
          <a:p>
            <a:r>
              <a:rPr lang="en-US" sz="2800" dirty="0">
                <a:solidFill>
                  <a:schemeClr val="tx1"/>
                </a:solidFill>
                <a:latin typeface="Times New Roman" panose="02020603050405020304" pitchFamily="18" charset="0"/>
                <a:cs typeface="Times New Roman" panose="02020603050405020304" pitchFamily="18" charset="0"/>
              </a:rPr>
              <a:t>Statistics deals with data collection, classification, analysis, and interpretation.</a:t>
            </a:r>
          </a:p>
          <a:p>
            <a:r>
              <a:rPr lang="en-US" sz="2800" dirty="0">
                <a:solidFill>
                  <a:schemeClr val="tx1"/>
                </a:solidFill>
                <a:latin typeface="Times New Roman" panose="02020603050405020304" pitchFamily="18" charset="0"/>
                <a:cs typeface="Times New Roman" panose="02020603050405020304" pitchFamily="18" charset="0"/>
              </a:rPr>
              <a:t>Two major areas of statistics are:</a:t>
            </a:r>
          </a:p>
          <a:p>
            <a:pPr marL="800100" lvl="1" indent="-342900">
              <a:buFont typeface="+mj-lt"/>
              <a:buAutoNum type="arabicPeriod"/>
            </a:pPr>
            <a:r>
              <a:rPr lang="en-US" sz="2800" dirty="0">
                <a:solidFill>
                  <a:schemeClr val="tx1"/>
                </a:solidFill>
                <a:latin typeface="Times New Roman" panose="02020603050405020304" pitchFamily="18" charset="0"/>
                <a:cs typeface="Times New Roman" panose="02020603050405020304" pitchFamily="18" charset="0"/>
              </a:rPr>
              <a:t>Descriptive Statistics</a:t>
            </a:r>
          </a:p>
          <a:p>
            <a:pPr marL="800100" lvl="1" indent="-342900">
              <a:buFont typeface="+mj-lt"/>
              <a:buAutoNum type="arabicPeriod"/>
            </a:pPr>
            <a:r>
              <a:rPr lang="en-US" sz="2800" dirty="0">
                <a:solidFill>
                  <a:schemeClr val="tx1"/>
                </a:solidFill>
                <a:latin typeface="Times New Roman" panose="02020603050405020304" pitchFamily="18" charset="0"/>
                <a:cs typeface="Times New Roman" panose="02020603050405020304" pitchFamily="18" charset="0"/>
              </a:rPr>
              <a:t>Inferential Statistics</a:t>
            </a:r>
          </a:p>
        </p:txBody>
      </p:sp>
    </p:spTree>
    <p:extLst>
      <p:ext uri="{BB962C8B-B14F-4D97-AF65-F5344CB8AC3E}">
        <p14:creationId xmlns:p14="http://schemas.microsoft.com/office/powerpoint/2010/main" val="2185346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0"/>
            <a:ext cx="11052160" cy="5554744"/>
          </a:xfrm>
        </p:spPr>
        <p:txBody>
          <a:bodyPr>
            <a:noAutofit/>
          </a:bodyPr>
          <a:lstStyle/>
          <a:p>
            <a:pPr marL="0" indent="0" algn="ctr">
              <a:buNone/>
            </a:pPr>
            <a:r>
              <a:rPr lang="en-US" sz="3000" b="1" dirty="0">
                <a:solidFill>
                  <a:schemeClr val="tx1"/>
                </a:solidFill>
                <a:latin typeface="Times New Roman" panose="02020603050405020304" pitchFamily="18" charset="0"/>
                <a:cs typeface="Times New Roman" panose="02020603050405020304" pitchFamily="18" charset="0"/>
              </a:rPr>
              <a:t>WHAT IS DATA?</a:t>
            </a:r>
          </a:p>
          <a:p>
            <a:pPr marL="0" indent="0" algn="ctr">
              <a:buNone/>
            </a:pPr>
            <a:endParaRPr lang="en-US" sz="3000" dirty="0">
              <a:solidFill>
                <a:schemeClr val="tx1"/>
              </a:solidFill>
              <a:latin typeface="Times New Roman" panose="02020603050405020304" pitchFamily="18" charset="0"/>
              <a:cs typeface="Times New Roman" panose="02020603050405020304" pitchFamily="18" charset="0"/>
            </a:endParaRPr>
          </a:p>
          <a:p>
            <a:r>
              <a:rPr lang="en-US" sz="3000" dirty="0">
                <a:solidFill>
                  <a:schemeClr val="tx1"/>
                </a:solidFill>
                <a:latin typeface="Times New Roman" panose="02020603050405020304" pitchFamily="18" charset="0"/>
                <a:cs typeface="Times New Roman" panose="02020603050405020304" pitchFamily="18" charset="0"/>
              </a:rPr>
              <a:t>Data is a collection of facts, such as numbers, words, measurements, observations, or just descriptions of things.</a:t>
            </a:r>
          </a:p>
          <a:p>
            <a:pPr marL="0" indent="0">
              <a:buNone/>
            </a:pPr>
            <a:endParaRPr lang="en-US" sz="3000" dirty="0">
              <a:solidFill>
                <a:schemeClr val="tx1"/>
              </a:solidFill>
              <a:latin typeface="Times New Roman" panose="02020603050405020304" pitchFamily="18" charset="0"/>
              <a:cs typeface="Times New Roman" panose="02020603050405020304" pitchFamily="18" charset="0"/>
            </a:endParaRPr>
          </a:p>
          <a:p>
            <a:r>
              <a:rPr lang="en-US" sz="3000" dirty="0">
                <a:solidFill>
                  <a:schemeClr val="tx1"/>
                </a:solidFill>
                <a:latin typeface="Times New Roman" panose="02020603050405020304" pitchFamily="18" charset="0"/>
                <a:cs typeface="Times New Roman" panose="02020603050405020304" pitchFamily="18" charset="0"/>
              </a:rPr>
              <a:t>Data can be divided into two types:</a:t>
            </a:r>
          </a:p>
          <a:p>
            <a:pPr marL="0" indent="0">
              <a:buNone/>
            </a:pPr>
            <a:endParaRPr lang="en-US" sz="3000" dirty="0">
              <a:solidFill>
                <a:schemeClr val="tx1"/>
              </a:solidFill>
              <a:latin typeface="Times New Roman" panose="02020603050405020304" pitchFamily="18" charset="0"/>
              <a:cs typeface="Times New Roman" panose="02020603050405020304" pitchFamily="18" charset="0"/>
            </a:endParaRPr>
          </a:p>
          <a:p>
            <a:pPr marL="800100" lvl="1" indent="-342900">
              <a:buFont typeface="+mj-lt"/>
              <a:buAutoNum type="arabicPeriod"/>
            </a:pPr>
            <a:r>
              <a:rPr lang="en-US" sz="2500" dirty="0">
                <a:solidFill>
                  <a:schemeClr val="tx1"/>
                </a:solidFill>
                <a:latin typeface="Times New Roman" panose="02020603050405020304" pitchFamily="18" charset="0"/>
                <a:cs typeface="Times New Roman" panose="02020603050405020304" pitchFamily="18" charset="0"/>
              </a:rPr>
              <a:t>STRUCTURED DATA </a:t>
            </a:r>
          </a:p>
          <a:p>
            <a:pPr marL="800100" lvl="1" indent="-342900">
              <a:buFont typeface="+mj-lt"/>
              <a:buAutoNum type="arabicPeriod"/>
            </a:pPr>
            <a:r>
              <a:rPr lang="en-US" sz="2500" dirty="0">
                <a:solidFill>
                  <a:schemeClr val="tx1"/>
                </a:solidFill>
                <a:latin typeface="Times New Roman" panose="02020603050405020304" pitchFamily="18" charset="0"/>
                <a:cs typeface="Times New Roman" panose="02020603050405020304" pitchFamily="18" charset="0"/>
              </a:rPr>
              <a:t>UNSTRUCTURED DATA</a:t>
            </a:r>
          </a:p>
        </p:txBody>
      </p:sp>
    </p:spTree>
    <p:extLst>
      <p:ext uri="{BB962C8B-B14F-4D97-AF65-F5344CB8AC3E}">
        <p14:creationId xmlns:p14="http://schemas.microsoft.com/office/powerpoint/2010/main" val="3945913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2684" y="999836"/>
            <a:ext cx="9808297" cy="5114636"/>
          </a:xfrm>
        </p:spPr>
        <p:txBody>
          <a:bodyPr>
            <a:normAutofit/>
          </a:bodyPr>
          <a:lstStyle/>
          <a:p>
            <a:pPr marL="0" indent="0">
              <a:buNone/>
            </a:pPr>
            <a:r>
              <a:rPr lang="en-US" sz="2800" dirty="0">
                <a:solidFill>
                  <a:schemeClr val="tx1"/>
                </a:solidFill>
                <a:latin typeface="Times New Roman" panose="02020603050405020304" pitchFamily="18" charset="0"/>
                <a:cs typeface="Times New Roman" panose="02020603050405020304" pitchFamily="18" charset="0"/>
              </a:rPr>
              <a:t>LET US LEARN ABOUT DESCRIPTIVE STATISTICS</a:t>
            </a:r>
          </a:p>
          <a:p>
            <a:pPr marL="0" indent="0">
              <a:buNone/>
            </a:pPr>
            <a:endParaRPr lang="en-US" sz="2800" dirty="0">
              <a:solidFill>
                <a:schemeClr val="tx1"/>
              </a:solidFill>
              <a:latin typeface="Times New Roman" panose="02020603050405020304" pitchFamily="18" charset="0"/>
              <a:cs typeface="Times New Roman" panose="02020603050405020304" pitchFamily="18" charset="0"/>
            </a:endParaRPr>
          </a:p>
          <a:p>
            <a:r>
              <a:rPr lang="en-US" sz="2800" b="1" dirty="0">
                <a:solidFill>
                  <a:schemeClr val="tx1"/>
                </a:solidFill>
                <a:latin typeface="Times New Roman" panose="02020603050405020304" pitchFamily="18" charset="0"/>
                <a:cs typeface="Times New Roman" panose="02020603050405020304" pitchFamily="18" charset="0"/>
              </a:rPr>
              <a:t>DESCRIPTIVE STATISTICS</a:t>
            </a:r>
            <a:r>
              <a:rPr lang="en-US" sz="2800" dirty="0">
                <a:solidFill>
                  <a:schemeClr val="tx1"/>
                </a:solidFill>
                <a:latin typeface="Times New Roman" panose="02020603050405020304" pitchFamily="18" charset="0"/>
                <a:cs typeface="Times New Roman" panose="02020603050405020304" pitchFamily="18" charset="0"/>
              </a:rPr>
              <a:t>:</a:t>
            </a:r>
          </a:p>
          <a:p>
            <a:r>
              <a:rPr lang="en-US" sz="2800" dirty="0">
                <a:solidFill>
                  <a:schemeClr val="tx1"/>
                </a:solidFill>
                <a:latin typeface="Times New Roman" panose="02020603050405020304" pitchFamily="18" charset="0"/>
                <a:cs typeface="Times New Roman" panose="02020603050405020304" pitchFamily="18" charset="0"/>
              </a:rPr>
              <a:t>Descriptive statistics refers to a branch of statistics that focuses on summarizing and describing the main features of a dataset.</a:t>
            </a:r>
          </a:p>
          <a:p>
            <a:r>
              <a:rPr lang="en-US" sz="2800" dirty="0">
                <a:solidFill>
                  <a:schemeClr val="tx1"/>
                </a:solidFill>
                <a:latin typeface="Times New Roman" panose="02020603050405020304" pitchFamily="18" charset="0"/>
                <a:cs typeface="Times New Roman" panose="02020603050405020304" pitchFamily="18" charset="0"/>
              </a:rPr>
              <a:t>Descriptive statistics are broken down into:</a:t>
            </a:r>
          </a:p>
          <a:p>
            <a:pPr marL="800100" lvl="1" indent="-342900">
              <a:buFont typeface="+mj-lt"/>
              <a:buAutoNum type="arabicPeriod"/>
            </a:pPr>
            <a:r>
              <a:rPr lang="en-US" sz="2200" dirty="0">
                <a:solidFill>
                  <a:schemeClr val="tx1"/>
                </a:solidFill>
                <a:latin typeface="Times New Roman" panose="02020603050405020304" pitchFamily="18" charset="0"/>
                <a:cs typeface="Times New Roman" panose="02020603050405020304" pitchFamily="18" charset="0"/>
              </a:rPr>
              <a:t>MEASURES OF CENTRAL TENDENCY (MEAN, MODE, MEDIAN)</a:t>
            </a:r>
          </a:p>
          <a:p>
            <a:pPr marL="800100" lvl="1" indent="-342900">
              <a:buFont typeface="+mj-lt"/>
              <a:buAutoNum type="arabicPeriod"/>
            </a:pPr>
            <a:r>
              <a:rPr lang="en-US" sz="2200" dirty="0">
                <a:solidFill>
                  <a:schemeClr val="tx1"/>
                </a:solidFill>
                <a:latin typeface="Times New Roman" panose="02020603050405020304" pitchFamily="18" charset="0"/>
                <a:cs typeface="Times New Roman" panose="02020603050405020304" pitchFamily="18" charset="0"/>
              </a:rPr>
              <a:t>MEASURES OF DISPERSION (VARIANCE, STANDARD DEVIATION, ETC)</a:t>
            </a:r>
            <a:endParaRPr lang="en-US" sz="2200" dirty="0"/>
          </a:p>
          <a:p>
            <a:endParaRPr lang="en-US" dirty="0"/>
          </a:p>
        </p:txBody>
      </p:sp>
    </p:spTree>
    <p:extLst>
      <p:ext uri="{BB962C8B-B14F-4D97-AF65-F5344CB8AC3E}">
        <p14:creationId xmlns:p14="http://schemas.microsoft.com/office/powerpoint/2010/main" val="3781197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9577" y="1452284"/>
            <a:ext cx="10963835" cy="3200400"/>
          </a:xfrm>
        </p:spPr>
        <p:txBody>
          <a:bodyPr>
            <a:normAutofit fontScale="92500" lnSpcReduction="10000"/>
          </a:bodyPr>
          <a:lstStyle/>
          <a:p>
            <a:r>
              <a:rPr lang="en-US" sz="3000" b="1" dirty="0">
                <a:solidFill>
                  <a:schemeClr val="tx1"/>
                </a:solidFill>
                <a:latin typeface="Times New Roman" panose="02020603050405020304" pitchFamily="18" charset="0"/>
                <a:cs typeface="Times New Roman" panose="02020603050405020304" pitchFamily="18" charset="0"/>
              </a:rPr>
              <a:t>MEAN, MEDIAN, AND MODE</a:t>
            </a:r>
          </a:p>
          <a:p>
            <a:pPr marL="0" indent="0">
              <a:buNone/>
            </a:pPr>
            <a:endParaRPr lang="en-US" sz="3000" b="1" dirty="0">
              <a:solidFill>
                <a:schemeClr val="tx1"/>
              </a:solidFill>
              <a:latin typeface="Times New Roman" panose="02020603050405020304" pitchFamily="18" charset="0"/>
              <a:cs typeface="Times New Roman" panose="02020603050405020304" pitchFamily="18" charset="0"/>
            </a:endParaRPr>
          </a:p>
          <a:p>
            <a:r>
              <a:rPr lang="en-US" sz="3000" dirty="0">
                <a:solidFill>
                  <a:schemeClr val="tx1"/>
                </a:solidFill>
                <a:latin typeface="Times New Roman" panose="02020603050405020304" pitchFamily="18" charset="0"/>
                <a:cs typeface="Times New Roman" panose="02020603050405020304" pitchFamily="18" charset="0"/>
              </a:rPr>
              <a:t>Mean, median, and mode are the measures of central tendency, used to study the various characteristics of a given set of data. </a:t>
            </a:r>
          </a:p>
          <a:p>
            <a:pPr marL="0" indent="0">
              <a:buNone/>
            </a:pPr>
            <a:endParaRPr lang="en-US" sz="3000" dirty="0">
              <a:solidFill>
                <a:schemeClr val="tx1"/>
              </a:solidFill>
              <a:latin typeface="Times New Roman" panose="02020603050405020304" pitchFamily="18" charset="0"/>
              <a:cs typeface="Times New Roman" panose="02020603050405020304" pitchFamily="18" charset="0"/>
            </a:endParaRPr>
          </a:p>
          <a:p>
            <a:r>
              <a:rPr lang="en-US" sz="3000" dirty="0">
                <a:solidFill>
                  <a:schemeClr val="tx1"/>
                </a:solidFill>
                <a:latin typeface="Times New Roman" panose="02020603050405020304" pitchFamily="18" charset="0"/>
                <a:cs typeface="Times New Roman" panose="02020603050405020304" pitchFamily="18" charset="0"/>
              </a:rPr>
              <a:t>A measure of central tendency describes a set of data by identifying the central position in the data set as a single value.</a:t>
            </a:r>
          </a:p>
        </p:txBody>
      </p:sp>
    </p:spTree>
    <p:extLst>
      <p:ext uri="{BB962C8B-B14F-4D97-AF65-F5344CB8AC3E}">
        <p14:creationId xmlns:p14="http://schemas.microsoft.com/office/powerpoint/2010/main" val="4129241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3146" y="122673"/>
            <a:ext cx="8534400" cy="3615267"/>
          </a:xfrm>
        </p:spPr>
        <p:txBody>
          <a:bodyPr/>
          <a:lstStyle/>
          <a:p>
            <a:r>
              <a:rPr lang="en-US" sz="3000" dirty="0">
                <a:solidFill>
                  <a:schemeClr val="tx1"/>
                </a:solidFill>
                <a:latin typeface="Times New Roman" panose="02020603050405020304" pitchFamily="18" charset="0"/>
                <a:cs typeface="Times New Roman" panose="02020603050405020304" pitchFamily="18" charset="0"/>
              </a:rPr>
              <a:t>MEAN: </a:t>
            </a:r>
          </a:p>
          <a:p>
            <a:r>
              <a:rPr lang="en-US" sz="3000" dirty="0">
                <a:solidFill>
                  <a:schemeClr val="tx1"/>
                </a:solidFill>
                <a:latin typeface="Times New Roman" panose="02020603050405020304" pitchFamily="18" charset="0"/>
                <a:cs typeface="Times New Roman" panose="02020603050405020304" pitchFamily="18" charset="0"/>
              </a:rPr>
              <a:t>The arithmetic mean of a given data is the sum of all observations divided by the number of observations. </a:t>
            </a:r>
          </a:p>
          <a:p>
            <a:endParaRPr lang="en-US" dirty="0"/>
          </a:p>
        </p:txBody>
      </p:sp>
      <p:pic>
        <p:nvPicPr>
          <p:cNvPr id="4" name="Picture 3"/>
          <p:cNvPicPr>
            <a:picLocks noChangeAspect="1"/>
          </p:cNvPicPr>
          <p:nvPr/>
        </p:nvPicPr>
        <p:blipFill>
          <a:blip r:embed="rId2"/>
          <a:stretch>
            <a:fillRect/>
          </a:stretch>
        </p:blipFill>
        <p:spPr>
          <a:xfrm>
            <a:off x="2848885" y="2802464"/>
            <a:ext cx="5495925" cy="1800225"/>
          </a:xfrm>
          <a:prstGeom prst="rect">
            <a:avLst/>
          </a:prstGeom>
        </p:spPr>
      </p:pic>
      <p:sp>
        <p:nvSpPr>
          <p:cNvPr id="6" name="TextBox 5"/>
          <p:cNvSpPr txBox="1"/>
          <p:nvPr/>
        </p:nvSpPr>
        <p:spPr>
          <a:xfrm>
            <a:off x="660936" y="5043927"/>
            <a:ext cx="10417742" cy="1015663"/>
          </a:xfrm>
          <a:prstGeom prst="rect">
            <a:avLst/>
          </a:prstGeom>
          <a:noFill/>
        </p:spPr>
        <p:txBody>
          <a:bodyPr wrap="square" rtlCol="0">
            <a:spAutoFit/>
          </a:bodyPr>
          <a:lstStyle/>
          <a:p>
            <a:pPr marL="342900" indent="-342900">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A student obtains 78,67,88,94,75 marks in 5 subjects of his university semester. Calculate the mean number of marks.</a:t>
            </a:r>
          </a:p>
        </p:txBody>
      </p:sp>
    </p:spTree>
    <p:extLst>
      <p:ext uri="{BB962C8B-B14F-4D97-AF65-F5344CB8AC3E}">
        <p14:creationId xmlns:p14="http://schemas.microsoft.com/office/powerpoint/2010/main" val="319054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0"/>
            <a:ext cx="10325533" cy="5594927"/>
          </a:xfrm>
        </p:spPr>
        <p:txBody>
          <a:bodyPr>
            <a:normAutofit/>
          </a:bodyPr>
          <a:lstStyle/>
          <a:p>
            <a:r>
              <a:rPr lang="en-US" sz="2500" dirty="0">
                <a:solidFill>
                  <a:schemeClr val="tx1"/>
                </a:solidFill>
                <a:latin typeface="Times New Roman" panose="02020603050405020304" pitchFamily="18" charset="0"/>
                <a:cs typeface="Times New Roman" panose="02020603050405020304" pitchFamily="18" charset="0"/>
              </a:rPr>
              <a:t>QUESTIONS:</a:t>
            </a:r>
          </a:p>
          <a:p>
            <a:pPr marL="457200" indent="-457200">
              <a:buFont typeface="+mj-lt"/>
              <a:buAutoNum type="arabicPeriod"/>
            </a:pPr>
            <a:r>
              <a:rPr lang="en-US" sz="2500" dirty="0">
                <a:solidFill>
                  <a:schemeClr val="tx1"/>
                </a:solidFill>
                <a:latin typeface="Times New Roman" panose="02020603050405020304" pitchFamily="18" charset="0"/>
                <a:cs typeface="Times New Roman" panose="02020603050405020304" pitchFamily="18" charset="0"/>
              </a:rPr>
              <a:t>Given the dataset {12, 15, 18, 21, 25}, calculate the mean.</a:t>
            </a:r>
          </a:p>
          <a:p>
            <a:pPr marL="457200" indent="-457200">
              <a:buFont typeface="+mj-lt"/>
              <a:buAutoNum type="arabicPeriod"/>
            </a:pPr>
            <a:r>
              <a:rPr lang="en-US" sz="2500" dirty="0">
                <a:solidFill>
                  <a:schemeClr val="tx1"/>
                </a:solidFill>
                <a:latin typeface="Times New Roman" panose="02020603050405020304" pitchFamily="18" charset="0"/>
                <a:cs typeface="Times New Roman" panose="02020603050405020304" pitchFamily="18" charset="0"/>
              </a:rPr>
              <a:t>The mean height of a basketball team is 180 cm. If the total height of all the players combined is 1800 cm, how many players are on the team?</a:t>
            </a:r>
          </a:p>
          <a:p>
            <a:pPr marL="457200" indent="-457200">
              <a:buFont typeface="+mj-lt"/>
              <a:buAutoNum type="arabicPeriod"/>
            </a:pPr>
            <a:r>
              <a:rPr lang="en-US" sz="2500" dirty="0">
                <a:solidFill>
                  <a:schemeClr val="tx1"/>
                </a:solidFill>
                <a:latin typeface="Times New Roman" panose="02020603050405020304" pitchFamily="18" charset="0"/>
                <a:cs typeface="Times New Roman" panose="02020603050405020304" pitchFamily="18" charset="0"/>
              </a:rPr>
              <a:t>A set of numbers has a mean of 15. If four out of the five data points are given as 12, 14, 16, and 18, what is the fifth data point?</a:t>
            </a:r>
          </a:p>
          <a:p>
            <a:pPr marL="457200" indent="-457200">
              <a:buFont typeface="+mj-lt"/>
              <a:buAutoNum type="arabicPeriod"/>
            </a:pPr>
            <a:r>
              <a:rPr lang="en-US" sz="2500" dirty="0">
                <a:solidFill>
                  <a:schemeClr val="tx1"/>
                </a:solidFill>
                <a:latin typeface="Times New Roman" panose="02020603050405020304" pitchFamily="18" charset="0"/>
                <a:cs typeface="Times New Roman" panose="02020603050405020304" pitchFamily="18" charset="0"/>
              </a:rPr>
              <a:t>The mean of a dataset is 30. If the dataset contains 8 numbers with values of 25, 30, 35, 28, 32, 31, 27, and x, what is the value of x.</a:t>
            </a:r>
          </a:p>
          <a:p>
            <a:pPr marL="457200" indent="-457200">
              <a:buFont typeface="+mj-lt"/>
              <a:buAutoNum type="arabicPeriod"/>
            </a:pPr>
            <a:r>
              <a:rPr lang="en-US" sz="2500" dirty="0">
                <a:solidFill>
                  <a:schemeClr val="tx1"/>
                </a:solidFill>
                <a:latin typeface="Times New Roman" panose="02020603050405020304" pitchFamily="18" charset="0"/>
                <a:cs typeface="Times New Roman" panose="02020603050405020304" pitchFamily="18" charset="0"/>
              </a:rPr>
              <a:t>The average of runs of a cricket player of 10 innings was 32. How many runs must he make in his next innings so as to increase his average of runs by 4 ?</a:t>
            </a:r>
          </a:p>
        </p:txBody>
      </p:sp>
    </p:spTree>
    <p:extLst>
      <p:ext uri="{BB962C8B-B14F-4D97-AF65-F5344CB8AC3E}">
        <p14:creationId xmlns:p14="http://schemas.microsoft.com/office/powerpoint/2010/main" val="30577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9318770" cy="3609109"/>
          </a:xfrm>
        </p:spPr>
        <p:txBody>
          <a:bodyPr/>
          <a:lstStyle/>
          <a:p>
            <a:r>
              <a:rPr lang="en-US" sz="2500" dirty="0">
                <a:solidFill>
                  <a:schemeClr val="tx1"/>
                </a:solidFill>
                <a:latin typeface="Times New Roman" panose="02020603050405020304" pitchFamily="18" charset="0"/>
                <a:cs typeface="Times New Roman" panose="02020603050405020304" pitchFamily="18" charset="0"/>
              </a:rPr>
              <a:t>MEDIAN: </a:t>
            </a:r>
          </a:p>
          <a:p>
            <a:r>
              <a:rPr lang="en-US" sz="2500" dirty="0">
                <a:solidFill>
                  <a:schemeClr val="tx1"/>
                </a:solidFill>
                <a:latin typeface="Times New Roman" panose="02020603050405020304" pitchFamily="18" charset="0"/>
                <a:cs typeface="Times New Roman" panose="02020603050405020304" pitchFamily="18" charset="0"/>
              </a:rPr>
              <a:t>The value of the middlemost observation, obtained after arranging the data in ascending or descending order, is called the median of the data.</a:t>
            </a:r>
          </a:p>
          <a:p>
            <a:r>
              <a:rPr lang="en-US" sz="2500" dirty="0">
                <a:solidFill>
                  <a:schemeClr val="tx1"/>
                </a:solidFill>
                <a:latin typeface="Times New Roman" panose="02020603050405020304" pitchFamily="18" charset="0"/>
                <a:cs typeface="Times New Roman" panose="02020603050405020304" pitchFamily="18" charset="0"/>
              </a:rPr>
              <a:t>Step 1: Arrange the data in ascending or descending order.</a:t>
            </a:r>
          </a:p>
          <a:p>
            <a:r>
              <a:rPr lang="en-US" sz="2500" dirty="0">
                <a:solidFill>
                  <a:schemeClr val="tx1"/>
                </a:solidFill>
                <a:latin typeface="Times New Roman" panose="02020603050405020304" pitchFamily="18" charset="0"/>
                <a:cs typeface="Times New Roman" panose="02020603050405020304" pitchFamily="18" charset="0"/>
              </a:rPr>
              <a:t>Step 2: Let the total number of observations be n.</a:t>
            </a:r>
          </a:p>
          <a:p>
            <a:pPr marL="0" indent="0">
              <a:buNone/>
            </a:pPr>
            <a:endParaRPr lang="en-US" dirty="0"/>
          </a:p>
        </p:txBody>
      </p:sp>
      <p:pic>
        <p:nvPicPr>
          <p:cNvPr id="4" name="Picture 3"/>
          <p:cNvPicPr>
            <a:picLocks noChangeAspect="1"/>
          </p:cNvPicPr>
          <p:nvPr/>
        </p:nvPicPr>
        <p:blipFill>
          <a:blip r:embed="rId2"/>
          <a:stretch>
            <a:fillRect/>
          </a:stretch>
        </p:blipFill>
        <p:spPr>
          <a:xfrm>
            <a:off x="3292043" y="3892262"/>
            <a:ext cx="4466504" cy="2678175"/>
          </a:xfrm>
          <a:prstGeom prst="rect">
            <a:avLst/>
          </a:prstGeom>
        </p:spPr>
      </p:pic>
    </p:spTree>
    <p:extLst>
      <p:ext uri="{BB962C8B-B14F-4D97-AF65-F5344CB8AC3E}">
        <p14:creationId xmlns:p14="http://schemas.microsoft.com/office/powerpoint/2010/main" val="3090682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10177752" cy="5354782"/>
          </a:xfrm>
        </p:spPr>
        <p:txBody>
          <a:bodyPr>
            <a:noAutofit/>
          </a:bodyPr>
          <a:lstStyle/>
          <a:p>
            <a:r>
              <a:rPr lang="en-US" sz="3000" dirty="0">
                <a:solidFill>
                  <a:schemeClr val="tx1"/>
                </a:solidFill>
                <a:latin typeface="Times New Roman" panose="02020603050405020304" pitchFamily="18" charset="0"/>
                <a:cs typeface="Times New Roman" panose="02020603050405020304" pitchFamily="18" charset="0"/>
              </a:rPr>
              <a:t>To find the median, we need to consider if n is even or odd. </a:t>
            </a:r>
          </a:p>
          <a:p>
            <a:endParaRPr lang="en-US" sz="3000" dirty="0">
              <a:solidFill>
                <a:schemeClr val="tx1"/>
              </a:solidFill>
              <a:latin typeface="Times New Roman" panose="02020603050405020304" pitchFamily="18" charset="0"/>
              <a:cs typeface="Times New Roman" panose="02020603050405020304" pitchFamily="18" charset="0"/>
            </a:endParaRPr>
          </a:p>
          <a:p>
            <a:r>
              <a:rPr lang="en-US" sz="3000" dirty="0">
                <a:solidFill>
                  <a:schemeClr val="tx1"/>
                </a:solidFill>
                <a:latin typeface="Times New Roman" panose="02020603050405020304" pitchFamily="18" charset="0"/>
                <a:cs typeface="Times New Roman" panose="02020603050405020304" pitchFamily="18" charset="0"/>
              </a:rPr>
              <a:t>If n is odd, then use the formula:</a:t>
            </a:r>
          </a:p>
          <a:p>
            <a:r>
              <a:rPr lang="en-US" sz="3000" b="1" dirty="0">
                <a:solidFill>
                  <a:schemeClr val="tx1"/>
                </a:solidFill>
                <a:latin typeface="Times New Roman" panose="02020603050405020304" pitchFamily="18" charset="0"/>
                <a:cs typeface="Times New Roman" panose="02020603050405020304" pitchFamily="18" charset="0"/>
              </a:rPr>
              <a:t>Median = [(n + 1)/2]</a:t>
            </a:r>
            <a:r>
              <a:rPr lang="en-US" sz="3000" b="1" dirty="0" err="1">
                <a:solidFill>
                  <a:schemeClr val="tx1"/>
                </a:solidFill>
                <a:latin typeface="Times New Roman" panose="02020603050405020304" pitchFamily="18" charset="0"/>
                <a:cs typeface="Times New Roman" panose="02020603050405020304" pitchFamily="18" charset="0"/>
              </a:rPr>
              <a:t>th</a:t>
            </a:r>
            <a:r>
              <a:rPr lang="en-US" sz="3000" b="1" dirty="0">
                <a:solidFill>
                  <a:schemeClr val="tx1"/>
                </a:solidFill>
                <a:latin typeface="Times New Roman" panose="02020603050405020304" pitchFamily="18" charset="0"/>
                <a:cs typeface="Times New Roman" panose="02020603050405020304" pitchFamily="18" charset="0"/>
              </a:rPr>
              <a:t> observation</a:t>
            </a:r>
          </a:p>
          <a:p>
            <a:endParaRPr lang="en-US" sz="3000" dirty="0">
              <a:solidFill>
                <a:schemeClr val="tx1"/>
              </a:solidFill>
              <a:latin typeface="Times New Roman" panose="02020603050405020304" pitchFamily="18" charset="0"/>
              <a:cs typeface="Times New Roman" panose="02020603050405020304" pitchFamily="18" charset="0"/>
            </a:endParaRPr>
          </a:p>
          <a:p>
            <a:r>
              <a:rPr lang="en-US" sz="3000" dirty="0">
                <a:solidFill>
                  <a:schemeClr val="tx1"/>
                </a:solidFill>
                <a:latin typeface="Times New Roman" panose="02020603050405020304" pitchFamily="18" charset="0"/>
                <a:cs typeface="Times New Roman" panose="02020603050405020304" pitchFamily="18" charset="0"/>
              </a:rPr>
              <a:t>If n is even, then use the formula:</a:t>
            </a:r>
          </a:p>
          <a:p>
            <a:r>
              <a:rPr lang="en-US" sz="3000" b="1" dirty="0">
                <a:solidFill>
                  <a:schemeClr val="tx1"/>
                </a:solidFill>
                <a:latin typeface="Times New Roman" panose="02020603050405020304" pitchFamily="18" charset="0"/>
                <a:cs typeface="Times New Roman" panose="02020603050405020304" pitchFamily="18" charset="0"/>
              </a:rPr>
              <a:t>Median = [(n/2)</a:t>
            </a:r>
            <a:r>
              <a:rPr lang="en-US" sz="3000" b="1" dirty="0" err="1">
                <a:solidFill>
                  <a:schemeClr val="tx1"/>
                </a:solidFill>
                <a:latin typeface="Times New Roman" panose="02020603050405020304" pitchFamily="18" charset="0"/>
                <a:cs typeface="Times New Roman" panose="02020603050405020304" pitchFamily="18" charset="0"/>
              </a:rPr>
              <a:t>th</a:t>
            </a:r>
            <a:r>
              <a:rPr lang="en-US" sz="3000" b="1" dirty="0">
                <a:solidFill>
                  <a:schemeClr val="tx1"/>
                </a:solidFill>
                <a:latin typeface="Times New Roman" panose="02020603050405020304" pitchFamily="18" charset="0"/>
                <a:cs typeface="Times New Roman" panose="02020603050405020304" pitchFamily="18" charset="0"/>
              </a:rPr>
              <a:t> obs.+ ((n/2) + 1)</a:t>
            </a:r>
            <a:r>
              <a:rPr lang="en-US" sz="3000" b="1" dirty="0" err="1">
                <a:solidFill>
                  <a:schemeClr val="tx1"/>
                </a:solidFill>
                <a:latin typeface="Times New Roman" panose="02020603050405020304" pitchFamily="18" charset="0"/>
                <a:cs typeface="Times New Roman" panose="02020603050405020304" pitchFamily="18" charset="0"/>
              </a:rPr>
              <a:t>th</a:t>
            </a:r>
            <a:r>
              <a:rPr lang="en-US" sz="3000" b="1" dirty="0">
                <a:solidFill>
                  <a:schemeClr val="tx1"/>
                </a:solidFill>
                <a:latin typeface="Times New Roman" panose="02020603050405020304" pitchFamily="18" charset="0"/>
                <a:cs typeface="Times New Roman" panose="02020603050405020304" pitchFamily="18" charset="0"/>
              </a:rPr>
              <a:t> obs.]/2</a:t>
            </a:r>
          </a:p>
        </p:txBody>
      </p:sp>
    </p:spTree>
    <p:extLst>
      <p:ext uri="{BB962C8B-B14F-4D97-AF65-F5344CB8AC3E}">
        <p14:creationId xmlns:p14="http://schemas.microsoft.com/office/powerpoint/2010/main" val="2910597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1157" y="628071"/>
            <a:ext cx="10103862" cy="5255491"/>
          </a:xfrm>
        </p:spPr>
        <p:txBody>
          <a:bodyPr>
            <a:noAutofit/>
          </a:bodyPr>
          <a:lstStyle/>
          <a:p>
            <a:r>
              <a:rPr lang="en-US" sz="2600" dirty="0">
                <a:solidFill>
                  <a:schemeClr val="tx1"/>
                </a:solidFill>
                <a:latin typeface="Times New Roman" panose="02020603050405020304" pitchFamily="18" charset="0"/>
                <a:cs typeface="Times New Roman" panose="02020603050405020304" pitchFamily="18" charset="0"/>
              </a:rPr>
              <a:t>Example 1: Let's consider the data: 56, 67, 54, 34, 78, 43, 23. What is the median?</a:t>
            </a:r>
          </a:p>
          <a:p>
            <a:endParaRPr lang="en-US" sz="2600" dirty="0">
              <a:solidFill>
                <a:schemeClr val="tx1"/>
              </a:solidFill>
              <a:latin typeface="Times New Roman" panose="02020603050405020304" pitchFamily="18" charset="0"/>
              <a:cs typeface="Times New Roman" panose="02020603050405020304" pitchFamily="18" charset="0"/>
            </a:endParaRPr>
          </a:p>
          <a:p>
            <a:r>
              <a:rPr lang="en-US" sz="2600" dirty="0">
                <a:solidFill>
                  <a:schemeClr val="tx1"/>
                </a:solidFill>
                <a:latin typeface="Times New Roman" panose="02020603050405020304" pitchFamily="18" charset="0"/>
                <a:cs typeface="Times New Roman" panose="02020603050405020304" pitchFamily="18" charset="0"/>
              </a:rPr>
              <a:t>Solution:</a:t>
            </a:r>
          </a:p>
          <a:p>
            <a:r>
              <a:rPr lang="en-US" sz="2600" dirty="0">
                <a:solidFill>
                  <a:schemeClr val="tx1"/>
                </a:solidFill>
                <a:latin typeface="Times New Roman" panose="02020603050405020304" pitchFamily="18" charset="0"/>
                <a:cs typeface="Times New Roman" panose="02020603050405020304" pitchFamily="18" charset="0"/>
              </a:rPr>
              <a:t>Arranging in ascending order, we get: 23, 34, 43, 54, 56, 67, 78. Here, n (number of observations) = 7</a:t>
            </a:r>
          </a:p>
          <a:p>
            <a:r>
              <a:rPr lang="en-US" sz="2600" dirty="0">
                <a:solidFill>
                  <a:schemeClr val="tx1"/>
                </a:solidFill>
                <a:latin typeface="Times New Roman" panose="02020603050405020304" pitchFamily="18" charset="0"/>
                <a:cs typeface="Times New Roman" panose="02020603050405020304" pitchFamily="18" charset="0"/>
              </a:rPr>
              <a:t>So, (7 + 1)/2 = 4</a:t>
            </a:r>
          </a:p>
          <a:p>
            <a:r>
              <a:rPr lang="en-US" sz="2600" dirty="0">
                <a:solidFill>
                  <a:schemeClr val="tx1"/>
                </a:solidFill>
                <a:latin typeface="Times New Roman" panose="02020603050405020304" pitchFamily="18" charset="0"/>
                <a:cs typeface="Times New Roman" panose="02020603050405020304" pitchFamily="18" charset="0"/>
              </a:rPr>
              <a:t>∴ Median = 4th observation</a:t>
            </a:r>
          </a:p>
          <a:p>
            <a:r>
              <a:rPr lang="en-US" sz="2600" dirty="0">
                <a:solidFill>
                  <a:schemeClr val="tx1"/>
                </a:solidFill>
                <a:latin typeface="Times New Roman" panose="02020603050405020304" pitchFamily="18" charset="0"/>
                <a:cs typeface="Times New Roman" panose="02020603050405020304" pitchFamily="18" charset="0"/>
              </a:rPr>
              <a:t>Median = 54</a:t>
            </a:r>
          </a:p>
        </p:txBody>
      </p:sp>
    </p:spTree>
    <p:extLst>
      <p:ext uri="{BB962C8B-B14F-4D97-AF65-F5344CB8AC3E}">
        <p14:creationId xmlns:p14="http://schemas.microsoft.com/office/powerpoint/2010/main" val="2243543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0"/>
            <a:ext cx="10842771" cy="5696527"/>
          </a:xfrm>
        </p:spPr>
        <p:txBody>
          <a:bodyPr>
            <a:normAutofit/>
          </a:bodyPr>
          <a:lstStyle/>
          <a:p>
            <a:pPr fontAlgn="base"/>
            <a:r>
              <a:rPr lang="en-US" sz="2700" b="1" dirty="0">
                <a:solidFill>
                  <a:schemeClr val="tx1"/>
                </a:solidFill>
                <a:latin typeface="Times New Roman" panose="02020603050405020304" pitchFamily="18" charset="0"/>
                <a:cs typeface="Times New Roman" panose="02020603050405020304" pitchFamily="18" charset="0"/>
              </a:rPr>
              <a:t>Example 2:</a:t>
            </a:r>
            <a:r>
              <a:rPr lang="en-US" sz="2700" dirty="0">
                <a:solidFill>
                  <a:schemeClr val="tx1"/>
                </a:solidFill>
                <a:latin typeface="Times New Roman" panose="02020603050405020304" pitchFamily="18" charset="0"/>
                <a:cs typeface="Times New Roman" panose="02020603050405020304" pitchFamily="18" charset="0"/>
              </a:rPr>
              <a:t> Let's consider the data: 50, 67, 24, 34, 78, 43. What is the median?</a:t>
            </a:r>
          </a:p>
          <a:p>
            <a:pPr fontAlgn="base"/>
            <a:r>
              <a:rPr lang="en-US" sz="2700" b="1" dirty="0">
                <a:solidFill>
                  <a:schemeClr val="tx1"/>
                </a:solidFill>
                <a:latin typeface="Times New Roman" panose="02020603050405020304" pitchFamily="18" charset="0"/>
                <a:cs typeface="Times New Roman" panose="02020603050405020304" pitchFamily="18" charset="0"/>
              </a:rPr>
              <a:t>Solution:</a:t>
            </a:r>
            <a:endParaRPr lang="en-US" sz="2700" dirty="0">
              <a:solidFill>
                <a:schemeClr val="tx1"/>
              </a:solidFill>
              <a:latin typeface="Times New Roman" panose="02020603050405020304" pitchFamily="18" charset="0"/>
              <a:cs typeface="Times New Roman" panose="02020603050405020304" pitchFamily="18" charset="0"/>
            </a:endParaRPr>
          </a:p>
          <a:p>
            <a:pPr fontAlgn="base"/>
            <a:r>
              <a:rPr lang="en-US" sz="2700" dirty="0">
                <a:solidFill>
                  <a:schemeClr val="tx1"/>
                </a:solidFill>
                <a:latin typeface="Times New Roman" panose="02020603050405020304" pitchFamily="18" charset="0"/>
                <a:cs typeface="Times New Roman" panose="02020603050405020304" pitchFamily="18" charset="0"/>
              </a:rPr>
              <a:t>Arranging in ascending order, we get: 24, 34, 43, 50, 67, 78.</a:t>
            </a:r>
          </a:p>
          <a:p>
            <a:pPr fontAlgn="base"/>
            <a:r>
              <a:rPr lang="en-US" sz="2700" dirty="0">
                <a:solidFill>
                  <a:schemeClr val="tx1"/>
                </a:solidFill>
                <a:latin typeface="Times New Roman" panose="02020603050405020304" pitchFamily="18" charset="0"/>
                <a:cs typeface="Times New Roman" panose="02020603050405020304" pitchFamily="18" charset="0"/>
              </a:rPr>
              <a:t>Here, n (</a:t>
            </a:r>
            <a:r>
              <a:rPr lang="en-US" sz="2700" dirty="0" err="1">
                <a:solidFill>
                  <a:schemeClr val="tx1"/>
                </a:solidFill>
                <a:latin typeface="Times New Roman" panose="02020603050405020304" pitchFamily="18" charset="0"/>
                <a:cs typeface="Times New Roman" panose="02020603050405020304" pitchFamily="18" charset="0"/>
              </a:rPr>
              <a:t>no.of</a:t>
            </a:r>
            <a:r>
              <a:rPr lang="en-US" sz="2700" dirty="0">
                <a:solidFill>
                  <a:schemeClr val="tx1"/>
                </a:solidFill>
                <a:latin typeface="Times New Roman" panose="02020603050405020304" pitchFamily="18" charset="0"/>
                <a:cs typeface="Times New Roman" panose="02020603050405020304" pitchFamily="18" charset="0"/>
              </a:rPr>
              <a:t> observations) = 6</a:t>
            </a:r>
          </a:p>
          <a:p>
            <a:pPr fontAlgn="base"/>
            <a:r>
              <a:rPr lang="en-US" sz="2700" b="1" dirty="0">
                <a:solidFill>
                  <a:schemeClr val="tx1"/>
                </a:solidFill>
                <a:latin typeface="Times New Roman" panose="02020603050405020304" pitchFamily="18" charset="0"/>
                <a:cs typeface="Times New Roman" panose="02020603050405020304" pitchFamily="18" charset="0"/>
              </a:rPr>
              <a:t>6/2 = 3</a:t>
            </a:r>
            <a:endParaRPr lang="en-US" sz="2700" dirty="0">
              <a:solidFill>
                <a:schemeClr val="tx1"/>
              </a:solidFill>
              <a:latin typeface="Times New Roman" panose="02020603050405020304" pitchFamily="18" charset="0"/>
              <a:cs typeface="Times New Roman" panose="02020603050405020304" pitchFamily="18" charset="0"/>
            </a:endParaRPr>
          </a:p>
          <a:p>
            <a:pPr fontAlgn="base"/>
            <a:r>
              <a:rPr lang="en-US" sz="2700" dirty="0">
                <a:solidFill>
                  <a:schemeClr val="tx1"/>
                </a:solidFill>
                <a:latin typeface="Times New Roman" panose="02020603050405020304" pitchFamily="18" charset="0"/>
                <a:cs typeface="Times New Roman" panose="02020603050405020304" pitchFamily="18" charset="0"/>
              </a:rPr>
              <a:t>Using the median formula,</a:t>
            </a:r>
          </a:p>
          <a:p>
            <a:pPr fontAlgn="base"/>
            <a:r>
              <a:rPr lang="en-US" sz="2700" dirty="0">
                <a:solidFill>
                  <a:schemeClr val="tx1"/>
                </a:solidFill>
                <a:latin typeface="Times New Roman" panose="02020603050405020304" pitchFamily="18" charset="0"/>
                <a:cs typeface="Times New Roman" panose="02020603050405020304" pitchFamily="18" charset="0"/>
              </a:rPr>
              <a:t>Median = (3</a:t>
            </a:r>
            <a:r>
              <a:rPr lang="en-US" sz="2700" baseline="30000" dirty="0">
                <a:solidFill>
                  <a:schemeClr val="tx1"/>
                </a:solidFill>
                <a:latin typeface="Times New Roman" panose="02020603050405020304" pitchFamily="18" charset="0"/>
                <a:cs typeface="Times New Roman" panose="02020603050405020304" pitchFamily="18" charset="0"/>
              </a:rPr>
              <a:t>rd</a:t>
            </a:r>
            <a:r>
              <a:rPr lang="en-US" sz="2700" dirty="0">
                <a:solidFill>
                  <a:schemeClr val="tx1"/>
                </a:solidFill>
                <a:latin typeface="Times New Roman" panose="02020603050405020304" pitchFamily="18" charset="0"/>
                <a:cs typeface="Times New Roman" panose="02020603050405020304" pitchFamily="18" charset="0"/>
              </a:rPr>
              <a:t> observation + 4</a:t>
            </a:r>
            <a:r>
              <a:rPr lang="en-US" sz="2700" baseline="30000" dirty="0">
                <a:solidFill>
                  <a:schemeClr val="tx1"/>
                </a:solidFill>
                <a:latin typeface="Times New Roman" panose="02020603050405020304" pitchFamily="18" charset="0"/>
                <a:cs typeface="Times New Roman" panose="02020603050405020304" pitchFamily="18" charset="0"/>
              </a:rPr>
              <a:t>th</a:t>
            </a:r>
            <a:r>
              <a:rPr lang="en-US" sz="2700" dirty="0">
                <a:solidFill>
                  <a:schemeClr val="tx1"/>
                </a:solidFill>
                <a:latin typeface="Times New Roman" panose="02020603050405020304" pitchFamily="18" charset="0"/>
                <a:cs typeface="Times New Roman" panose="02020603050405020304" pitchFamily="18" charset="0"/>
              </a:rPr>
              <a:t> observation) / 2</a:t>
            </a:r>
          </a:p>
          <a:p>
            <a:pPr fontAlgn="base"/>
            <a:r>
              <a:rPr lang="en-US" sz="2700" dirty="0">
                <a:solidFill>
                  <a:schemeClr val="tx1"/>
                </a:solidFill>
                <a:latin typeface="Times New Roman" panose="02020603050405020304" pitchFamily="18" charset="0"/>
                <a:cs typeface="Times New Roman" panose="02020603050405020304" pitchFamily="18" charset="0"/>
              </a:rPr>
              <a:t>= (43 + 50)/2</a:t>
            </a:r>
          </a:p>
          <a:p>
            <a:pPr fontAlgn="base"/>
            <a:r>
              <a:rPr lang="en-US" sz="2700" dirty="0">
                <a:solidFill>
                  <a:schemeClr val="tx1"/>
                </a:solidFill>
                <a:latin typeface="Times New Roman" panose="02020603050405020304" pitchFamily="18" charset="0"/>
                <a:cs typeface="Times New Roman" panose="02020603050405020304" pitchFamily="18" charset="0"/>
              </a:rPr>
              <a:t>Median = 46.5</a:t>
            </a:r>
          </a:p>
          <a:p>
            <a:endParaRPr lang="en-US" dirty="0"/>
          </a:p>
        </p:txBody>
      </p:sp>
    </p:spTree>
    <p:extLst>
      <p:ext uri="{BB962C8B-B14F-4D97-AF65-F5344CB8AC3E}">
        <p14:creationId xmlns:p14="http://schemas.microsoft.com/office/powerpoint/2010/main" val="278202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10491788" cy="5770418"/>
          </a:xfrm>
        </p:spPr>
        <p:txBody>
          <a:bodyPr>
            <a:noAutofit/>
          </a:bodyPr>
          <a:lstStyle/>
          <a:p>
            <a:r>
              <a:rPr lang="en-US" sz="3000" dirty="0">
                <a:solidFill>
                  <a:schemeClr val="tx1"/>
                </a:solidFill>
                <a:latin typeface="Times New Roman" panose="02020603050405020304" pitchFamily="18" charset="0"/>
                <a:cs typeface="Times New Roman" panose="02020603050405020304" pitchFamily="18" charset="0"/>
              </a:rPr>
              <a:t>QUESTIONS:</a:t>
            </a:r>
          </a:p>
          <a:p>
            <a:pPr marL="457200" indent="-457200">
              <a:buFont typeface="+mj-lt"/>
              <a:buAutoNum type="arabicPeriod"/>
            </a:pPr>
            <a:r>
              <a:rPr lang="en-US" sz="3000" dirty="0">
                <a:solidFill>
                  <a:schemeClr val="tx1"/>
                </a:solidFill>
                <a:latin typeface="Times New Roman" panose="02020603050405020304" pitchFamily="18" charset="0"/>
                <a:cs typeface="Times New Roman" panose="02020603050405020304" pitchFamily="18" charset="0"/>
              </a:rPr>
              <a:t>The export of agricultural product in million dollars from a country during eight quarters in 1974 and 1975 was recorded as 29.7, 16.6, 2.3, 14.1, 36.6, 18.7, 3.5, 21.3.</a:t>
            </a:r>
          </a:p>
          <a:p>
            <a:pPr marL="457200" indent="-457200">
              <a:buFont typeface="+mj-lt"/>
              <a:buAutoNum type="arabicPeriod"/>
            </a:pPr>
            <a:r>
              <a:rPr lang="en-US" sz="3000" dirty="0">
                <a:solidFill>
                  <a:schemeClr val="tx1"/>
                </a:solidFill>
                <a:latin typeface="Times New Roman" panose="02020603050405020304" pitchFamily="18" charset="0"/>
                <a:cs typeface="Times New Roman" panose="02020603050405020304" pitchFamily="18" charset="0"/>
              </a:rPr>
              <a:t>The number of rooms in the five five stars hotel in Karachi city is 71, 30, 61, 59, 31, 40 and 29. Find the median number of rooms</a:t>
            </a:r>
          </a:p>
        </p:txBody>
      </p:sp>
    </p:spTree>
    <p:extLst>
      <p:ext uri="{BB962C8B-B14F-4D97-AF65-F5344CB8AC3E}">
        <p14:creationId xmlns:p14="http://schemas.microsoft.com/office/powerpoint/2010/main" val="3315933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445655"/>
            <a:ext cx="8534400" cy="3615267"/>
          </a:xfrm>
        </p:spPr>
        <p:txBody>
          <a:bodyPr/>
          <a:lstStyle/>
          <a:p>
            <a:r>
              <a:rPr lang="en-US" sz="2500" dirty="0">
                <a:solidFill>
                  <a:schemeClr val="tx1"/>
                </a:solidFill>
                <a:latin typeface="Times New Roman" panose="02020603050405020304" pitchFamily="18" charset="0"/>
                <a:cs typeface="Times New Roman" panose="02020603050405020304" pitchFamily="18" charset="0"/>
              </a:rPr>
              <a:t>MODE: </a:t>
            </a:r>
          </a:p>
          <a:p>
            <a:r>
              <a:rPr lang="en-US" sz="2500" dirty="0">
                <a:solidFill>
                  <a:schemeClr val="tx1"/>
                </a:solidFill>
                <a:latin typeface="Times New Roman" panose="02020603050405020304" pitchFamily="18" charset="0"/>
                <a:cs typeface="Times New Roman" panose="02020603050405020304" pitchFamily="18" charset="0"/>
              </a:rPr>
              <a:t>It represents the most frequently occurring value or values in a dataset. In simpler terms, the mode is the value that appears most often in a given set of data.</a:t>
            </a:r>
          </a:p>
          <a:p>
            <a:r>
              <a:rPr lang="en-US" sz="2500" dirty="0">
                <a:solidFill>
                  <a:schemeClr val="tx1"/>
                </a:solidFill>
                <a:latin typeface="Times New Roman" panose="02020603050405020304" pitchFamily="18" charset="0"/>
                <a:cs typeface="Times New Roman" panose="02020603050405020304" pitchFamily="18" charset="0"/>
              </a:rPr>
              <a:t>It is important to note that a dataset may have no mode if all values occur with the same frequency, or it may have multiple modes if there are multiple values tied for the highest frequency.</a:t>
            </a:r>
          </a:p>
          <a:p>
            <a:endParaRPr lang="en-US" dirty="0"/>
          </a:p>
        </p:txBody>
      </p:sp>
      <p:pic>
        <p:nvPicPr>
          <p:cNvPr id="4" name="Picture 3"/>
          <p:cNvPicPr>
            <a:picLocks noChangeAspect="1"/>
          </p:cNvPicPr>
          <p:nvPr/>
        </p:nvPicPr>
        <p:blipFill>
          <a:blip r:embed="rId2"/>
          <a:stretch>
            <a:fillRect/>
          </a:stretch>
        </p:blipFill>
        <p:spPr>
          <a:xfrm>
            <a:off x="825645" y="3859508"/>
            <a:ext cx="4623810" cy="2678393"/>
          </a:xfrm>
          <a:prstGeom prst="rect">
            <a:avLst/>
          </a:prstGeom>
        </p:spPr>
      </p:pic>
      <p:pic>
        <p:nvPicPr>
          <p:cNvPr id="5" name="Picture 4"/>
          <p:cNvPicPr>
            <a:picLocks noChangeAspect="1"/>
          </p:cNvPicPr>
          <p:nvPr/>
        </p:nvPicPr>
        <p:blipFill>
          <a:blip r:embed="rId3"/>
          <a:stretch>
            <a:fillRect/>
          </a:stretch>
        </p:blipFill>
        <p:spPr>
          <a:xfrm>
            <a:off x="7495685" y="3859508"/>
            <a:ext cx="4176337" cy="2859946"/>
          </a:xfrm>
          <a:prstGeom prst="rect">
            <a:avLst/>
          </a:prstGeom>
        </p:spPr>
      </p:pic>
    </p:spTree>
    <p:extLst>
      <p:ext uri="{BB962C8B-B14F-4D97-AF65-F5344CB8AC3E}">
        <p14:creationId xmlns:p14="http://schemas.microsoft.com/office/powerpoint/2010/main" val="3814722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799"/>
            <a:ext cx="11193562" cy="5799841"/>
          </a:xfrm>
        </p:spPr>
        <p:txBody>
          <a:bodyPr>
            <a:noAutofit/>
          </a:bodyPr>
          <a:lstStyle/>
          <a:p>
            <a:r>
              <a:rPr lang="en-US" sz="3000" b="1" dirty="0">
                <a:solidFill>
                  <a:schemeClr val="tx1"/>
                </a:solidFill>
                <a:latin typeface="Times New Roman" panose="02020603050405020304" pitchFamily="18" charset="0"/>
                <a:cs typeface="Times New Roman" panose="02020603050405020304" pitchFamily="18" charset="0"/>
              </a:rPr>
              <a:t>STRUCTURED DATA</a:t>
            </a:r>
            <a:r>
              <a:rPr lang="en-US" sz="3000" dirty="0">
                <a:solidFill>
                  <a:schemeClr val="tx1"/>
                </a:solidFill>
                <a:latin typeface="Times New Roman" panose="02020603050405020304" pitchFamily="18" charset="0"/>
                <a:cs typeface="Times New Roman" panose="02020603050405020304" pitchFamily="18" charset="0"/>
              </a:rPr>
              <a:t>:</a:t>
            </a:r>
          </a:p>
          <a:p>
            <a:r>
              <a:rPr lang="en-US" sz="3000" dirty="0">
                <a:solidFill>
                  <a:schemeClr val="tx1"/>
                </a:solidFill>
                <a:latin typeface="Times New Roman" panose="02020603050405020304" pitchFamily="18" charset="0"/>
                <a:cs typeface="Times New Roman" panose="02020603050405020304" pitchFamily="18" charset="0"/>
              </a:rPr>
              <a:t>Data is organized and formatted in a specific way, following a predefined model. </a:t>
            </a:r>
          </a:p>
          <a:p>
            <a:pPr marL="0" indent="0">
              <a:buNone/>
            </a:pPr>
            <a:endParaRPr lang="en-US" sz="3000" dirty="0">
              <a:solidFill>
                <a:schemeClr val="tx1"/>
              </a:solidFill>
              <a:latin typeface="Times New Roman" panose="02020603050405020304" pitchFamily="18" charset="0"/>
              <a:cs typeface="Times New Roman" panose="02020603050405020304" pitchFamily="18" charset="0"/>
            </a:endParaRPr>
          </a:p>
          <a:p>
            <a:r>
              <a:rPr lang="en-US" sz="3000" dirty="0">
                <a:solidFill>
                  <a:schemeClr val="tx1"/>
                </a:solidFill>
                <a:latin typeface="Times New Roman" panose="02020603050405020304" pitchFamily="18" charset="0"/>
                <a:cs typeface="Times New Roman" panose="02020603050405020304" pitchFamily="18" charset="0"/>
              </a:rPr>
              <a:t>Well-organized with a defined format, such as tables and columns.	</a:t>
            </a:r>
          </a:p>
          <a:p>
            <a:pPr marL="0" indent="0">
              <a:buNone/>
            </a:pPr>
            <a:endParaRPr lang="en-US" sz="3000" dirty="0">
              <a:solidFill>
                <a:schemeClr val="tx1"/>
              </a:solidFill>
              <a:latin typeface="Times New Roman" panose="02020603050405020304" pitchFamily="18" charset="0"/>
              <a:cs typeface="Times New Roman" panose="02020603050405020304" pitchFamily="18" charset="0"/>
            </a:endParaRPr>
          </a:p>
          <a:p>
            <a:r>
              <a:rPr lang="en-US" sz="3000" dirty="0">
                <a:solidFill>
                  <a:schemeClr val="tx1"/>
                </a:solidFill>
                <a:latin typeface="Times New Roman" panose="02020603050405020304" pitchFamily="18" charset="0"/>
                <a:cs typeface="Times New Roman" panose="02020603050405020304" pitchFamily="18" charset="0"/>
              </a:rPr>
              <a:t>Highly accessible and can be easily retrieved using a structured query language (SQL) or other database tools.</a:t>
            </a:r>
          </a:p>
          <a:p>
            <a:pPr marL="0" indent="0">
              <a:buNone/>
            </a:pPr>
            <a:endParaRPr lang="en-US" sz="3000" dirty="0">
              <a:solidFill>
                <a:schemeClr val="tx1"/>
              </a:solidFill>
              <a:latin typeface="Times New Roman" panose="02020603050405020304" pitchFamily="18" charset="0"/>
              <a:cs typeface="Times New Roman" panose="02020603050405020304" pitchFamily="18" charset="0"/>
            </a:endParaRPr>
          </a:p>
          <a:p>
            <a:r>
              <a:rPr lang="en-US" sz="3000" dirty="0">
                <a:solidFill>
                  <a:schemeClr val="tx1"/>
                </a:solidFill>
                <a:latin typeface="Times New Roman" panose="02020603050405020304" pitchFamily="18" charset="0"/>
                <a:cs typeface="Times New Roman" panose="02020603050405020304" pitchFamily="18" charset="0"/>
              </a:rPr>
              <a:t>Examples: Customer information, transaction records, inventory lists, and financial data.</a:t>
            </a:r>
          </a:p>
        </p:txBody>
      </p:sp>
    </p:spTree>
    <p:extLst>
      <p:ext uri="{BB962C8B-B14F-4D97-AF65-F5344CB8AC3E}">
        <p14:creationId xmlns:p14="http://schemas.microsoft.com/office/powerpoint/2010/main" val="3155480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340" y="288637"/>
            <a:ext cx="10334770" cy="5899727"/>
          </a:xfrm>
        </p:spPr>
        <p:txBody>
          <a:bodyPr>
            <a:normAutofit/>
          </a:bodyPr>
          <a:lstStyle/>
          <a:p>
            <a:r>
              <a:rPr lang="en-US" sz="3000" dirty="0">
                <a:solidFill>
                  <a:schemeClr val="tx1"/>
                </a:solidFill>
                <a:latin typeface="Times New Roman" panose="02020603050405020304" pitchFamily="18" charset="0"/>
                <a:cs typeface="Times New Roman" panose="02020603050405020304" pitchFamily="18" charset="0"/>
              </a:rPr>
              <a:t>QUESTIONS:</a:t>
            </a:r>
          </a:p>
          <a:p>
            <a:r>
              <a:rPr lang="en-US" sz="3000" dirty="0">
                <a:solidFill>
                  <a:schemeClr val="tx1"/>
                </a:solidFill>
                <a:latin typeface="Times New Roman" panose="02020603050405020304" pitchFamily="18" charset="0"/>
                <a:cs typeface="Times New Roman" panose="02020603050405020304" pitchFamily="18" charset="0"/>
              </a:rPr>
              <a:t>A teacher recorded the heights (in centimeters) of 20 students in a class. The recorded heights were as follows: 150, 155, 160, 165, 155, 160, 155, 150, 165, 155, 160, 155, 165, 150, 155, 160, 165, 155, 160, 155. What is the mode for the heights?</a:t>
            </a:r>
          </a:p>
        </p:txBody>
      </p:sp>
    </p:spTree>
    <p:extLst>
      <p:ext uri="{BB962C8B-B14F-4D97-AF65-F5344CB8AC3E}">
        <p14:creationId xmlns:p14="http://schemas.microsoft.com/office/powerpoint/2010/main" val="2172891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1995" y="1012429"/>
            <a:ext cx="7234739" cy="810705"/>
          </a:xfrm>
        </p:spPr>
        <p:txBody>
          <a:bodyPr/>
          <a:lstStyle/>
          <a:p>
            <a:r>
              <a:rPr lang="en-US" sz="3000" b="1" dirty="0">
                <a:solidFill>
                  <a:schemeClr val="tx1"/>
                </a:solidFill>
                <a:latin typeface="Times New Roman" panose="02020603050405020304" pitchFamily="18" charset="0"/>
                <a:cs typeface="Times New Roman" panose="02020603050405020304" pitchFamily="18" charset="0"/>
              </a:rPr>
              <a:t>STRUCTURED DATA EXAMPLE:</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08887361"/>
              </p:ext>
            </p:extLst>
          </p:nvPr>
        </p:nvGraphicFramePr>
        <p:xfrm>
          <a:off x="1200726" y="1851118"/>
          <a:ext cx="9245600" cy="3589100"/>
        </p:xfrm>
        <a:graphic>
          <a:graphicData uri="http://schemas.openxmlformats.org/drawingml/2006/table">
            <a:tbl>
              <a:tblPr firstRow="1" bandRow="1">
                <a:tableStyleId>{5C22544A-7EE6-4342-B048-85BDC9FD1C3A}</a:tableStyleId>
              </a:tblPr>
              <a:tblGrid>
                <a:gridCol w="2311400">
                  <a:extLst>
                    <a:ext uri="{9D8B030D-6E8A-4147-A177-3AD203B41FA5}">
                      <a16:colId xmlns:a16="http://schemas.microsoft.com/office/drawing/2014/main" val="2897011387"/>
                    </a:ext>
                  </a:extLst>
                </a:gridCol>
                <a:gridCol w="2311400">
                  <a:extLst>
                    <a:ext uri="{9D8B030D-6E8A-4147-A177-3AD203B41FA5}">
                      <a16:colId xmlns:a16="http://schemas.microsoft.com/office/drawing/2014/main" val="2559710011"/>
                    </a:ext>
                  </a:extLst>
                </a:gridCol>
                <a:gridCol w="2311400">
                  <a:extLst>
                    <a:ext uri="{9D8B030D-6E8A-4147-A177-3AD203B41FA5}">
                      <a16:colId xmlns:a16="http://schemas.microsoft.com/office/drawing/2014/main" val="3270499540"/>
                    </a:ext>
                  </a:extLst>
                </a:gridCol>
                <a:gridCol w="2311400">
                  <a:extLst>
                    <a:ext uri="{9D8B030D-6E8A-4147-A177-3AD203B41FA5}">
                      <a16:colId xmlns:a16="http://schemas.microsoft.com/office/drawing/2014/main" val="2856785950"/>
                    </a:ext>
                  </a:extLst>
                </a:gridCol>
              </a:tblGrid>
              <a:tr h="897275">
                <a:tc>
                  <a:txBody>
                    <a:bodyPr/>
                    <a:lstStyle/>
                    <a:p>
                      <a:r>
                        <a:rPr lang="en-US" dirty="0"/>
                        <a:t>ID</a:t>
                      </a:r>
                    </a:p>
                  </a:txBody>
                  <a:tcPr/>
                </a:tc>
                <a:tc>
                  <a:txBody>
                    <a:bodyPr/>
                    <a:lstStyle/>
                    <a:p>
                      <a:r>
                        <a:rPr lang="en-US" dirty="0"/>
                        <a:t>NAME</a:t>
                      </a:r>
                    </a:p>
                  </a:txBody>
                  <a:tcPr/>
                </a:tc>
                <a:tc>
                  <a:txBody>
                    <a:bodyPr/>
                    <a:lstStyle/>
                    <a:p>
                      <a:r>
                        <a:rPr lang="en-US" dirty="0"/>
                        <a:t>AGE</a:t>
                      </a:r>
                    </a:p>
                  </a:txBody>
                  <a:tcPr/>
                </a:tc>
                <a:tc>
                  <a:txBody>
                    <a:bodyPr/>
                    <a:lstStyle/>
                    <a:p>
                      <a:r>
                        <a:rPr lang="en-US" dirty="0"/>
                        <a:t>DEPARTMENT</a:t>
                      </a:r>
                    </a:p>
                  </a:txBody>
                  <a:tcPr/>
                </a:tc>
                <a:extLst>
                  <a:ext uri="{0D108BD9-81ED-4DB2-BD59-A6C34878D82A}">
                    <a16:rowId xmlns:a16="http://schemas.microsoft.com/office/drawing/2014/main" val="448759367"/>
                  </a:ext>
                </a:extLst>
              </a:tr>
              <a:tr h="897275">
                <a:tc>
                  <a:txBody>
                    <a:bodyPr/>
                    <a:lstStyle/>
                    <a:p>
                      <a:r>
                        <a:rPr lang="en-US" dirty="0"/>
                        <a:t>02</a:t>
                      </a:r>
                    </a:p>
                  </a:txBody>
                  <a:tcPr/>
                </a:tc>
                <a:tc>
                  <a:txBody>
                    <a:bodyPr/>
                    <a:lstStyle/>
                    <a:p>
                      <a:r>
                        <a:rPr lang="en-US" dirty="0"/>
                        <a:t>ALI</a:t>
                      </a:r>
                    </a:p>
                  </a:txBody>
                  <a:tcPr/>
                </a:tc>
                <a:tc>
                  <a:txBody>
                    <a:bodyPr/>
                    <a:lstStyle/>
                    <a:p>
                      <a:r>
                        <a:rPr lang="en-US" dirty="0"/>
                        <a:t>23</a:t>
                      </a:r>
                    </a:p>
                  </a:txBody>
                  <a:tcPr/>
                </a:tc>
                <a:tc>
                  <a:txBody>
                    <a:bodyPr/>
                    <a:lstStyle/>
                    <a:p>
                      <a:r>
                        <a:rPr lang="en-US" dirty="0"/>
                        <a:t>SOFTWARE</a:t>
                      </a:r>
                    </a:p>
                  </a:txBody>
                  <a:tcPr/>
                </a:tc>
                <a:extLst>
                  <a:ext uri="{0D108BD9-81ED-4DB2-BD59-A6C34878D82A}">
                    <a16:rowId xmlns:a16="http://schemas.microsoft.com/office/drawing/2014/main" val="828593395"/>
                  </a:ext>
                </a:extLst>
              </a:tr>
              <a:tr h="897275">
                <a:tc>
                  <a:txBody>
                    <a:bodyPr/>
                    <a:lstStyle/>
                    <a:p>
                      <a:r>
                        <a:rPr lang="en-US" dirty="0"/>
                        <a:t>04</a:t>
                      </a:r>
                    </a:p>
                  </a:txBody>
                  <a:tcPr/>
                </a:tc>
                <a:tc>
                  <a:txBody>
                    <a:bodyPr/>
                    <a:lstStyle/>
                    <a:p>
                      <a:r>
                        <a:rPr lang="en-US" dirty="0"/>
                        <a:t>HASAN</a:t>
                      </a:r>
                    </a:p>
                  </a:txBody>
                  <a:tcPr/>
                </a:tc>
                <a:tc>
                  <a:txBody>
                    <a:bodyPr/>
                    <a:lstStyle/>
                    <a:p>
                      <a:r>
                        <a:rPr lang="en-US" dirty="0"/>
                        <a:t>22</a:t>
                      </a:r>
                    </a:p>
                  </a:txBody>
                  <a:tcPr/>
                </a:tc>
                <a:tc>
                  <a:txBody>
                    <a:bodyPr/>
                    <a:lstStyle/>
                    <a:p>
                      <a:r>
                        <a:rPr lang="en-US" dirty="0"/>
                        <a:t>BIO-MEDICAL</a:t>
                      </a:r>
                    </a:p>
                  </a:txBody>
                  <a:tcPr/>
                </a:tc>
                <a:extLst>
                  <a:ext uri="{0D108BD9-81ED-4DB2-BD59-A6C34878D82A}">
                    <a16:rowId xmlns:a16="http://schemas.microsoft.com/office/drawing/2014/main" val="1255401437"/>
                  </a:ext>
                </a:extLst>
              </a:tr>
              <a:tr h="897275">
                <a:tc>
                  <a:txBody>
                    <a:bodyPr/>
                    <a:lstStyle/>
                    <a:p>
                      <a:r>
                        <a:rPr lang="en-US" dirty="0"/>
                        <a:t>10</a:t>
                      </a:r>
                    </a:p>
                  </a:txBody>
                  <a:tcPr/>
                </a:tc>
                <a:tc>
                  <a:txBody>
                    <a:bodyPr/>
                    <a:lstStyle/>
                    <a:p>
                      <a:r>
                        <a:rPr lang="en-US" dirty="0"/>
                        <a:t>AHSAN</a:t>
                      </a:r>
                    </a:p>
                  </a:txBody>
                  <a:tcPr/>
                </a:tc>
                <a:tc>
                  <a:txBody>
                    <a:bodyPr/>
                    <a:lstStyle/>
                    <a:p>
                      <a:r>
                        <a:rPr lang="en-US" dirty="0"/>
                        <a:t>21</a:t>
                      </a:r>
                    </a:p>
                  </a:txBody>
                  <a:tcPr/>
                </a:tc>
                <a:tc>
                  <a:txBody>
                    <a:bodyPr/>
                    <a:lstStyle/>
                    <a:p>
                      <a:r>
                        <a:rPr lang="en-US" dirty="0"/>
                        <a:t>TELECOM</a:t>
                      </a:r>
                    </a:p>
                  </a:txBody>
                  <a:tcPr/>
                </a:tc>
                <a:extLst>
                  <a:ext uri="{0D108BD9-81ED-4DB2-BD59-A6C34878D82A}">
                    <a16:rowId xmlns:a16="http://schemas.microsoft.com/office/drawing/2014/main" val="231866784"/>
                  </a:ext>
                </a:extLst>
              </a:tr>
            </a:tbl>
          </a:graphicData>
        </a:graphic>
      </p:graphicFrame>
    </p:spTree>
    <p:extLst>
      <p:ext uri="{BB962C8B-B14F-4D97-AF65-F5344CB8AC3E}">
        <p14:creationId xmlns:p14="http://schemas.microsoft.com/office/powerpoint/2010/main" val="1678802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0"/>
            <a:ext cx="11099294" cy="5884682"/>
          </a:xfrm>
        </p:spPr>
        <p:txBody>
          <a:bodyPr>
            <a:normAutofit lnSpcReduction="10000"/>
          </a:bodyPr>
          <a:lstStyle/>
          <a:p>
            <a:r>
              <a:rPr lang="en-US" sz="3000" b="1" dirty="0">
                <a:solidFill>
                  <a:schemeClr val="tx1"/>
                </a:solidFill>
                <a:latin typeface="Times New Roman" panose="02020603050405020304" pitchFamily="18" charset="0"/>
                <a:cs typeface="Times New Roman" panose="02020603050405020304" pitchFamily="18" charset="0"/>
              </a:rPr>
              <a:t>UNSTRUCTURED DATA</a:t>
            </a:r>
            <a:r>
              <a:rPr lang="en-US" sz="3000" dirty="0">
                <a:solidFill>
                  <a:schemeClr val="tx1"/>
                </a:solidFill>
                <a:latin typeface="Times New Roman" panose="02020603050405020304" pitchFamily="18" charset="0"/>
                <a:cs typeface="Times New Roman" panose="02020603050405020304" pitchFamily="18" charset="0"/>
              </a:rPr>
              <a:t>:</a:t>
            </a:r>
          </a:p>
          <a:p>
            <a:pPr marL="0" indent="0">
              <a:buNone/>
            </a:pPr>
            <a:endParaRPr lang="en-US" sz="3000" dirty="0">
              <a:solidFill>
                <a:schemeClr val="tx1"/>
              </a:solidFill>
              <a:latin typeface="Times New Roman" panose="02020603050405020304" pitchFamily="18" charset="0"/>
              <a:cs typeface="Times New Roman" panose="02020603050405020304" pitchFamily="18" charset="0"/>
            </a:endParaRPr>
          </a:p>
          <a:p>
            <a:r>
              <a:rPr lang="en-US" sz="3000" dirty="0">
                <a:solidFill>
                  <a:schemeClr val="tx1"/>
                </a:solidFill>
                <a:latin typeface="Times New Roman" panose="02020603050405020304" pitchFamily="18" charset="0"/>
                <a:cs typeface="Times New Roman" panose="02020603050405020304" pitchFamily="18" charset="0"/>
              </a:rPr>
              <a:t>Data that lacks a specific structure or format and is typically unorganized or in raw form.</a:t>
            </a:r>
          </a:p>
          <a:p>
            <a:pPr marL="0" indent="0">
              <a:buNone/>
            </a:pPr>
            <a:endParaRPr lang="en-US" sz="3000" dirty="0">
              <a:solidFill>
                <a:schemeClr val="tx1"/>
              </a:solidFill>
              <a:latin typeface="Times New Roman" panose="02020603050405020304" pitchFamily="18" charset="0"/>
              <a:cs typeface="Times New Roman" panose="02020603050405020304" pitchFamily="18" charset="0"/>
            </a:endParaRPr>
          </a:p>
          <a:p>
            <a:r>
              <a:rPr lang="en-US" sz="3000" dirty="0">
                <a:solidFill>
                  <a:schemeClr val="tx1"/>
                </a:solidFill>
                <a:latin typeface="Times New Roman" panose="02020603050405020304" pitchFamily="18" charset="0"/>
                <a:cs typeface="Times New Roman" panose="02020603050405020304" pitchFamily="18" charset="0"/>
              </a:rPr>
              <a:t>Lacks a predefined format and is unorganized.</a:t>
            </a:r>
          </a:p>
          <a:p>
            <a:pPr marL="0" indent="0">
              <a:buNone/>
            </a:pPr>
            <a:endParaRPr lang="en-US" sz="3000" dirty="0">
              <a:solidFill>
                <a:schemeClr val="tx1"/>
              </a:solidFill>
              <a:latin typeface="Times New Roman" panose="02020603050405020304" pitchFamily="18" charset="0"/>
              <a:cs typeface="Times New Roman" panose="02020603050405020304" pitchFamily="18" charset="0"/>
            </a:endParaRPr>
          </a:p>
          <a:p>
            <a:r>
              <a:rPr lang="en-US" sz="3000" dirty="0">
                <a:solidFill>
                  <a:schemeClr val="tx1"/>
                </a:solidFill>
                <a:latin typeface="Times New Roman" panose="02020603050405020304" pitchFamily="18" charset="0"/>
                <a:cs typeface="Times New Roman" panose="02020603050405020304" pitchFamily="18" charset="0"/>
              </a:rPr>
              <a:t>Less accessible and requires advanced techniques for extraction and analysis.</a:t>
            </a:r>
          </a:p>
          <a:p>
            <a:pPr marL="0" indent="0">
              <a:buNone/>
            </a:pPr>
            <a:endParaRPr lang="en-US" sz="3000" dirty="0">
              <a:solidFill>
                <a:schemeClr val="tx1"/>
              </a:solidFill>
              <a:latin typeface="Times New Roman" panose="02020603050405020304" pitchFamily="18" charset="0"/>
              <a:cs typeface="Times New Roman" panose="02020603050405020304" pitchFamily="18" charset="0"/>
            </a:endParaRPr>
          </a:p>
          <a:p>
            <a:r>
              <a:rPr lang="en-US" sz="3000" dirty="0">
                <a:solidFill>
                  <a:schemeClr val="tx1"/>
                </a:solidFill>
                <a:latin typeface="Times New Roman" panose="02020603050405020304" pitchFamily="18" charset="0"/>
                <a:cs typeface="Times New Roman" panose="02020603050405020304" pitchFamily="18" charset="0"/>
              </a:rPr>
              <a:t>Examples are text, images, audio, video, social media posts, emails, web pages, and other free-form content.</a:t>
            </a:r>
          </a:p>
          <a:p>
            <a:endParaRPr lang="en-US" dirty="0"/>
          </a:p>
        </p:txBody>
      </p:sp>
    </p:spTree>
    <p:extLst>
      <p:ext uri="{BB962C8B-B14F-4D97-AF65-F5344CB8AC3E}">
        <p14:creationId xmlns:p14="http://schemas.microsoft.com/office/powerpoint/2010/main" val="3380885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5782" y="544944"/>
            <a:ext cx="10464799" cy="1699491"/>
          </a:xfrm>
        </p:spPr>
        <p:txBody>
          <a:bodyPr>
            <a:normAutofit/>
          </a:bodyPr>
          <a:lstStyle/>
          <a:p>
            <a:r>
              <a:rPr lang="en-US" sz="3000" b="1" dirty="0">
                <a:solidFill>
                  <a:schemeClr val="tx1"/>
                </a:solidFill>
                <a:latin typeface="Times New Roman" panose="02020603050405020304" pitchFamily="18" charset="0"/>
                <a:cs typeface="Times New Roman" panose="02020603050405020304" pitchFamily="18" charset="0"/>
              </a:rPr>
              <a:t>UNSTRUCTURED DATA EXAMPLE: </a:t>
            </a:r>
          </a:p>
          <a:p>
            <a:pPr marL="0" indent="0">
              <a:buNone/>
            </a:pPr>
            <a:r>
              <a:rPr lang="en-US" sz="3000" dirty="0">
                <a:solidFill>
                  <a:schemeClr val="tx1"/>
                </a:solidFill>
                <a:latin typeface="Times New Roman" panose="02020603050405020304" pitchFamily="18" charset="0"/>
                <a:cs typeface="Times New Roman" panose="02020603050405020304" pitchFamily="18" charset="0"/>
              </a:rPr>
              <a:t>The below mentioned example is of a text file generated from MS Streams through speech-to-text of a video. </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5050" y="2244435"/>
            <a:ext cx="4737338" cy="4281055"/>
          </a:xfrm>
          <a:prstGeom prst="rect">
            <a:avLst/>
          </a:prstGeom>
        </p:spPr>
      </p:pic>
    </p:spTree>
    <p:extLst>
      <p:ext uri="{BB962C8B-B14F-4D97-AF65-F5344CB8AC3E}">
        <p14:creationId xmlns:p14="http://schemas.microsoft.com/office/powerpoint/2010/main" val="713131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4568" y="594103"/>
            <a:ext cx="10384158" cy="1234697"/>
          </a:xfrm>
        </p:spPr>
        <p:txBody>
          <a:bodyPr/>
          <a:lstStyle/>
          <a:p>
            <a:r>
              <a:rPr lang="en-US" sz="2800" dirty="0">
                <a:solidFill>
                  <a:schemeClr val="tx1"/>
                </a:solidFill>
                <a:latin typeface="Times New Roman" panose="02020603050405020304" pitchFamily="18" charset="0"/>
                <a:cs typeface="Times New Roman" panose="02020603050405020304" pitchFamily="18" charset="0"/>
              </a:rPr>
              <a:t>Data can be further divided into QUALITATIVE and QUANTITATIVE.</a:t>
            </a:r>
          </a:p>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5826" y="2285119"/>
            <a:ext cx="8888986" cy="3866300"/>
          </a:xfrm>
          <a:prstGeom prst="rect">
            <a:avLst/>
          </a:prstGeom>
        </p:spPr>
      </p:pic>
    </p:spTree>
    <p:extLst>
      <p:ext uri="{BB962C8B-B14F-4D97-AF65-F5344CB8AC3E}">
        <p14:creationId xmlns:p14="http://schemas.microsoft.com/office/powerpoint/2010/main" val="852648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1273" y="858982"/>
            <a:ext cx="9476509" cy="4535054"/>
          </a:xfrm>
        </p:spPr>
        <p:txBody>
          <a:bodyPr>
            <a:noAutofit/>
          </a:bodyPr>
          <a:lstStyle/>
          <a:p>
            <a:r>
              <a:rPr lang="en-US" sz="2500" b="1" dirty="0">
                <a:solidFill>
                  <a:schemeClr val="tx1"/>
                </a:solidFill>
                <a:latin typeface="Times New Roman" panose="02020603050405020304" pitchFamily="18" charset="0"/>
                <a:cs typeface="Times New Roman" panose="02020603050405020304" pitchFamily="18" charset="0"/>
              </a:rPr>
              <a:t>QUALITATIVE DATA</a:t>
            </a:r>
            <a:r>
              <a:rPr lang="en-US" sz="2500" dirty="0">
                <a:solidFill>
                  <a:schemeClr val="tx1"/>
                </a:solidFill>
                <a:latin typeface="Times New Roman" panose="02020603050405020304" pitchFamily="18" charset="0"/>
                <a:cs typeface="Times New Roman" panose="02020603050405020304" pitchFamily="18" charset="0"/>
              </a:rPr>
              <a:t>:</a:t>
            </a:r>
          </a:p>
          <a:p>
            <a:r>
              <a:rPr lang="en-US" sz="2500" dirty="0">
                <a:solidFill>
                  <a:schemeClr val="tx1"/>
                </a:solidFill>
                <a:latin typeface="Times New Roman" panose="02020603050405020304" pitchFamily="18" charset="0"/>
                <a:cs typeface="Times New Roman" panose="02020603050405020304" pitchFamily="18" charset="0"/>
              </a:rPr>
              <a:t>It is descriptive information (it describes something).</a:t>
            </a:r>
          </a:p>
          <a:p>
            <a:r>
              <a:rPr lang="en-US" sz="2500" dirty="0">
                <a:solidFill>
                  <a:schemeClr val="tx1"/>
                </a:solidFill>
                <a:latin typeface="Times New Roman" panose="02020603050405020304" pitchFamily="18" charset="0"/>
                <a:cs typeface="Times New Roman" panose="02020603050405020304" pitchFamily="18" charset="0"/>
              </a:rPr>
              <a:t>Qualitative data tells about the perception of people. This data helps market researchers understand the customers’ tastes and then design their ideas and strategies accordingly. </a:t>
            </a:r>
          </a:p>
          <a:p>
            <a:r>
              <a:rPr lang="en-US" sz="2500" dirty="0">
                <a:solidFill>
                  <a:schemeClr val="tx1"/>
                </a:solidFill>
                <a:latin typeface="Times New Roman" panose="02020603050405020304" pitchFamily="18" charset="0"/>
                <a:cs typeface="Times New Roman" panose="02020603050405020304" pitchFamily="18" charset="0"/>
              </a:rPr>
              <a:t>Examples of qualitative data are :</a:t>
            </a:r>
          </a:p>
          <a:p>
            <a:pPr marL="457200" indent="-457200">
              <a:buFont typeface="+mj-lt"/>
              <a:buAutoNum type="arabicPeriod"/>
            </a:pPr>
            <a:r>
              <a:rPr lang="en-US" sz="2500" dirty="0">
                <a:solidFill>
                  <a:schemeClr val="tx1"/>
                </a:solidFill>
                <a:latin typeface="Times New Roman" panose="02020603050405020304" pitchFamily="18" charset="0"/>
                <a:cs typeface="Times New Roman" panose="02020603050405020304" pitchFamily="18" charset="0"/>
              </a:rPr>
              <a:t>What language do you speak</a:t>
            </a:r>
          </a:p>
          <a:p>
            <a:pPr marL="457200" indent="-457200">
              <a:buFont typeface="+mj-lt"/>
              <a:buAutoNum type="arabicPeriod"/>
            </a:pPr>
            <a:r>
              <a:rPr lang="en-US" sz="2500" dirty="0">
                <a:solidFill>
                  <a:schemeClr val="tx1"/>
                </a:solidFill>
                <a:latin typeface="Times New Roman" panose="02020603050405020304" pitchFamily="18" charset="0"/>
                <a:cs typeface="Times New Roman" panose="02020603050405020304" pitchFamily="18" charset="0"/>
              </a:rPr>
              <a:t>Favorite holiday destination</a:t>
            </a:r>
          </a:p>
          <a:p>
            <a:pPr marL="457200" indent="-457200">
              <a:buFont typeface="+mj-lt"/>
              <a:buAutoNum type="arabicPeriod"/>
            </a:pPr>
            <a:r>
              <a:rPr lang="en-US" sz="2500" dirty="0">
                <a:solidFill>
                  <a:schemeClr val="tx1"/>
                </a:solidFill>
                <a:latin typeface="Times New Roman" panose="02020603050405020304" pitchFamily="18" charset="0"/>
                <a:cs typeface="Times New Roman" panose="02020603050405020304" pitchFamily="18" charset="0"/>
              </a:rPr>
              <a:t>Opinion on something (agree, disagree, or neutral)</a:t>
            </a:r>
          </a:p>
          <a:p>
            <a:pPr marL="457200" indent="-457200">
              <a:buFont typeface="+mj-lt"/>
              <a:buAutoNum type="arabicPeriod"/>
            </a:pPr>
            <a:r>
              <a:rPr lang="en-US" sz="2500" dirty="0">
                <a:solidFill>
                  <a:schemeClr val="tx1"/>
                </a:solidFill>
                <a:latin typeface="Times New Roman" panose="02020603050405020304" pitchFamily="18" charset="0"/>
                <a:cs typeface="Times New Roman" panose="02020603050405020304" pitchFamily="18" charset="0"/>
              </a:rPr>
              <a:t>Colors</a:t>
            </a:r>
          </a:p>
        </p:txBody>
      </p:sp>
    </p:spTree>
    <p:extLst>
      <p:ext uri="{BB962C8B-B14F-4D97-AF65-F5344CB8AC3E}">
        <p14:creationId xmlns:p14="http://schemas.microsoft.com/office/powerpoint/2010/main" val="316041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685800"/>
            <a:ext cx="10113097" cy="5345545"/>
          </a:xfrm>
        </p:spPr>
        <p:txBody>
          <a:bodyPr>
            <a:normAutofit/>
          </a:bodyPr>
          <a:lstStyle/>
          <a:p>
            <a:r>
              <a:rPr lang="en-US" sz="2500" dirty="0">
                <a:solidFill>
                  <a:schemeClr val="tx1"/>
                </a:solidFill>
                <a:latin typeface="Times New Roman" panose="02020603050405020304" pitchFamily="18" charset="0"/>
                <a:cs typeface="Times New Roman" panose="02020603050405020304" pitchFamily="18" charset="0"/>
              </a:rPr>
              <a:t>QUALITATIVE data can be further classified into:</a:t>
            </a:r>
          </a:p>
          <a:p>
            <a:pPr marL="457200" indent="-457200">
              <a:buFont typeface="+mj-lt"/>
              <a:buAutoNum type="arabicPeriod"/>
            </a:pPr>
            <a:r>
              <a:rPr lang="en-US" sz="2500" dirty="0">
                <a:solidFill>
                  <a:schemeClr val="tx1"/>
                </a:solidFill>
                <a:latin typeface="Times New Roman" panose="02020603050405020304" pitchFamily="18" charset="0"/>
                <a:cs typeface="Times New Roman" panose="02020603050405020304" pitchFamily="18" charset="0"/>
              </a:rPr>
              <a:t>BINARY</a:t>
            </a:r>
          </a:p>
          <a:p>
            <a:pPr marL="457200" indent="-457200">
              <a:buFont typeface="+mj-lt"/>
              <a:buAutoNum type="arabicPeriod"/>
            </a:pPr>
            <a:r>
              <a:rPr lang="en-US" sz="2500" dirty="0">
                <a:solidFill>
                  <a:schemeClr val="tx1"/>
                </a:solidFill>
                <a:latin typeface="Times New Roman" panose="02020603050405020304" pitchFamily="18" charset="0"/>
                <a:cs typeface="Times New Roman" panose="02020603050405020304" pitchFamily="18" charset="0"/>
              </a:rPr>
              <a:t>NOMINAL</a:t>
            </a:r>
          </a:p>
          <a:p>
            <a:pPr marL="457200" indent="-457200">
              <a:buFont typeface="+mj-lt"/>
              <a:buAutoNum type="arabicPeriod"/>
            </a:pPr>
            <a:r>
              <a:rPr lang="en-US" sz="2500" dirty="0">
                <a:solidFill>
                  <a:schemeClr val="tx1"/>
                </a:solidFill>
                <a:latin typeface="Times New Roman" panose="02020603050405020304" pitchFamily="18" charset="0"/>
                <a:cs typeface="Times New Roman" panose="02020603050405020304" pitchFamily="18" charset="0"/>
              </a:rPr>
              <a:t>ORDINAL</a:t>
            </a:r>
          </a:p>
          <a:p>
            <a:pPr marL="0" indent="0">
              <a:buNone/>
            </a:pPr>
            <a:endParaRPr lang="en-US" sz="2500" dirty="0">
              <a:solidFill>
                <a:schemeClr val="tx1"/>
              </a:solidFill>
              <a:latin typeface="Times New Roman" panose="02020603050405020304" pitchFamily="18" charset="0"/>
              <a:cs typeface="Times New Roman" panose="02020603050405020304" pitchFamily="18" charset="0"/>
            </a:endParaRPr>
          </a:p>
          <a:p>
            <a:r>
              <a:rPr lang="en-US" sz="2500" b="1" dirty="0">
                <a:solidFill>
                  <a:schemeClr val="tx1"/>
                </a:solidFill>
                <a:latin typeface="Times New Roman" panose="02020603050405020304" pitchFamily="18" charset="0"/>
                <a:cs typeface="Times New Roman" panose="02020603050405020304" pitchFamily="18" charset="0"/>
              </a:rPr>
              <a:t>BINARY DATA</a:t>
            </a:r>
            <a:r>
              <a:rPr lang="en-US" sz="2500" dirty="0">
                <a:solidFill>
                  <a:schemeClr val="tx1"/>
                </a:solidFill>
                <a:latin typeface="Times New Roman" panose="02020603050405020304" pitchFamily="18" charset="0"/>
                <a:cs typeface="Times New Roman" panose="02020603050405020304" pitchFamily="18" charset="0"/>
              </a:rPr>
              <a:t>: A binary variable has two categories or levels. It represents a yes/no or true/false type of data. Examples of binary variables include gender (male/female), presence/absence, success/failure, or 0/1 indicators. Binary variables can be represented using numeric values (0 and 1) or text labels ("Yes" and "No").</a:t>
            </a:r>
          </a:p>
        </p:txBody>
      </p:sp>
    </p:spTree>
    <p:extLst>
      <p:ext uri="{BB962C8B-B14F-4D97-AF65-F5344CB8AC3E}">
        <p14:creationId xmlns:p14="http://schemas.microsoft.com/office/powerpoint/2010/main" val="3359817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869</TotalTime>
  <Words>1895</Words>
  <Application>Microsoft Office PowerPoint</Application>
  <PresentationFormat>Widescreen</PresentationFormat>
  <Paragraphs>183</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Times New Roman</vt:lpstr>
      <vt:lpstr>Office Theme</vt:lpstr>
      <vt:lpstr>Course Title: Artificial Intelligence  (Machine Learning &amp; Deep Learning)  DESCRIPTIVE STATISTICS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DESCRIPTIVE STATISTICS  Prepared By: Ahrar Bin Aslam</dc:title>
  <dc:creator>this pc</dc:creator>
  <cp:lastModifiedBy>Ahrar Bin Aslam</cp:lastModifiedBy>
  <cp:revision>35</cp:revision>
  <dcterms:created xsi:type="dcterms:W3CDTF">2023-06-04T17:15:12Z</dcterms:created>
  <dcterms:modified xsi:type="dcterms:W3CDTF">2024-08-22T04:45:24Z</dcterms:modified>
</cp:coreProperties>
</file>