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59" r:id="rId5"/>
    <p:sldId id="261" r:id="rId6"/>
    <p:sldId id="262" r:id="rId7"/>
    <p:sldId id="263" r:id="rId8"/>
    <p:sldId id="264" r:id="rId9"/>
    <p:sldId id="265" r:id="rId10"/>
    <p:sldId id="272"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FE984-250E-E234-1E52-7C0E20F380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74A989F-F0D4-67BE-3FBD-AA38C1996B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42AE93E-A69D-F12A-825F-C903FA3BEF13}"/>
              </a:ext>
            </a:extLst>
          </p:cNvPr>
          <p:cNvSpPr>
            <a:spLocks noGrp="1"/>
          </p:cNvSpPr>
          <p:nvPr>
            <p:ph type="dt" sz="half" idx="10"/>
          </p:nvPr>
        </p:nvSpPr>
        <p:spPr/>
        <p:txBody>
          <a:bodyPr/>
          <a:lstStyle/>
          <a:p>
            <a:fld id="{109460CB-75B2-42D1-AA8B-00382978F602}" type="datetimeFigureOut">
              <a:rPr lang="en-US" smtClean="0"/>
              <a:t>5/8/2024</a:t>
            </a:fld>
            <a:endParaRPr lang="en-US"/>
          </a:p>
        </p:txBody>
      </p:sp>
      <p:sp>
        <p:nvSpPr>
          <p:cNvPr id="5" name="Footer Placeholder 4">
            <a:extLst>
              <a:ext uri="{FF2B5EF4-FFF2-40B4-BE49-F238E27FC236}">
                <a16:creationId xmlns:a16="http://schemas.microsoft.com/office/drawing/2014/main" id="{76E9818D-C3E1-0A3C-10B4-B7D6AAF542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DD8062-D421-6D06-F858-DCF8084699E7}"/>
              </a:ext>
            </a:extLst>
          </p:cNvPr>
          <p:cNvSpPr>
            <a:spLocks noGrp="1"/>
          </p:cNvSpPr>
          <p:nvPr>
            <p:ph type="sldNum" sz="quarter" idx="12"/>
          </p:nvPr>
        </p:nvSpPr>
        <p:spPr/>
        <p:txBody>
          <a:bodyPr/>
          <a:lstStyle/>
          <a:p>
            <a:fld id="{E930AC3B-9734-4959-A224-C16A93618662}" type="slidenum">
              <a:rPr lang="en-US" smtClean="0"/>
              <a:t>‹#›</a:t>
            </a:fld>
            <a:endParaRPr lang="en-US"/>
          </a:p>
        </p:txBody>
      </p:sp>
    </p:spTree>
    <p:extLst>
      <p:ext uri="{BB962C8B-B14F-4D97-AF65-F5344CB8AC3E}">
        <p14:creationId xmlns:p14="http://schemas.microsoft.com/office/powerpoint/2010/main" val="4076932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DADF9-7844-BB88-8A3E-506A91D673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77A5D2-41DF-E141-53E3-4A4FD772B4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2BE559-690F-B014-3BA9-9EDF3BE74C74}"/>
              </a:ext>
            </a:extLst>
          </p:cNvPr>
          <p:cNvSpPr>
            <a:spLocks noGrp="1"/>
          </p:cNvSpPr>
          <p:nvPr>
            <p:ph type="dt" sz="half" idx="10"/>
          </p:nvPr>
        </p:nvSpPr>
        <p:spPr/>
        <p:txBody>
          <a:bodyPr/>
          <a:lstStyle/>
          <a:p>
            <a:fld id="{109460CB-75B2-42D1-AA8B-00382978F602}" type="datetimeFigureOut">
              <a:rPr lang="en-US" smtClean="0"/>
              <a:t>5/8/2024</a:t>
            </a:fld>
            <a:endParaRPr lang="en-US"/>
          </a:p>
        </p:txBody>
      </p:sp>
      <p:sp>
        <p:nvSpPr>
          <p:cNvPr id="5" name="Footer Placeholder 4">
            <a:extLst>
              <a:ext uri="{FF2B5EF4-FFF2-40B4-BE49-F238E27FC236}">
                <a16:creationId xmlns:a16="http://schemas.microsoft.com/office/drawing/2014/main" id="{74C214CE-EC5F-8BFC-7D6E-B7ED6808EB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984062-E747-D020-9EB0-E6960FD17D1E}"/>
              </a:ext>
            </a:extLst>
          </p:cNvPr>
          <p:cNvSpPr>
            <a:spLocks noGrp="1"/>
          </p:cNvSpPr>
          <p:nvPr>
            <p:ph type="sldNum" sz="quarter" idx="12"/>
          </p:nvPr>
        </p:nvSpPr>
        <p:spPr/>
        <p:txBody>
          <a:bodyPr/>
          <a:lstStyle/>
          <a:p>
            <a:fld id="{E930AC3B-9734-4959-A224-C16A93618662}" type="slidenum">
              <a:rPr lang="en-US" smtClean="0"/>
              <a:t>‹#›</a:t>
            </a:fld>
            <a:endParaRPr lang="en-US"/>
          </a:p>
        </p:txBody>
      </p:sp>
    </p:spTree>
    <p:extLst>
      <p:ext uri="{BB962C8B-B14F-4D97-AF65-F5344CB8AC3E}">
        <p14:creationId xmlns:p14="http://schemas.microsoft.com/office/powerpoint/2010/main" val="2679637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375013-979E-37D4-67A6-F9D0D889A69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7D1544E-6FEE-B5C9-E689-D5AB5E84361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3FD28B-B024-5F36-3FEF-B60506AEBFA9}"/>
              </a:ext>
            </a:extLst>
          </p:cNvPr>
          <p:cNvSpPr>
            <a:spLocks noGrp="1"/>
          </p:cNvSpPr>
          <p:nvPr>
            <p:ph type="dt" sz="half" idx="10"/>
          </p:nvPr>
        </p:nvSpPr>
        <p:spPr/>
        <p:txBody>
          <a:bodyPr/>
          <a:lstStyle/>
          <a:p>
            <a:fld id="{109460CB-75B2-42D1-AA8B-00382978F602}" type="datetimeFigureOut">
              <a:rPr lang="en-US" smtClean="0"/>
              <a:t>5/8/2024</a:t>
            </a:fld>
            <a:endParaRPr lang="en-US"/>
          </a:p>
        </p:txBody>
      </p:sp>
      <p:sp>
        <p:nvSpPr>
          <p:cNvPr id="5" name="Footer Placeholder 4">
            <a:extLst>
              <a:ext uri="{FF2B5EF4-FFF2-40B4-BE49-F238E27FC236}">
                <a16:creationId xmlns:a16="http://schemas.microsoft.com/office/drawing/2014/main" id="{1AACEE6B-4044-63CD-E717-A9EF6EFA75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192BA0-0B65-4461-E776-D7181E424D19}"/>
              </a:ext>
            </a:extLst>
          </p:cNvPr>
          <p:cNvSpPr>
            <a:spLocks noGrp="1"/>
          </p:cNvSpPr>
          <p:nvPr>
            <p:ph type="sldNum" sz="quarter" idx="12"/>
          </p:nvPr>
        </p:nvSpPr>
        <p:spPr/>
        <p:txBody>
          <a:bodyPr/>
          <a:lstStyle/>
          <a:p>
            <a:fld id="{E930AC3B-9734-4959-A224-C16A93618662}" type="slidenum">
              <a:rPr lang="en-US" smtClean="0"/>
              <a:t>‹#›</a:t>
            </a:fld>
            <a:endParaRPr lang="en-US"/>
          </a:p>
        </p:txBody>
      </p:sp>
    </p:spTree>
    <p:extLst>
      <p:ext uri="{BB962C8B-B14F-4D97-AF65-F5344CB8AC3E}">
        <p14:creationId xmlns:p14="http://schemas.microsoft.com/office/powerpoint/2010/main" val="1245682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40D4D-777B-C6CA-C187-E708AA2866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D4FD55-162B-CB64-90CD-817E606E5BA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7074D4-C57A-08E0-A68A-80CDBBF0266A}"/>
              </a:ext>
            </a:extLst>
          </p:cNvPr>
          <p:cNvSpPr>
            <a:spLocks noGrp="1"/>
          </p:cNvSpPr>
          <p:nvPr>
            <p:ph type="dt" sz="half" idx="10"/>
          </p:nvPr>
        </p:nvSpPr>
        <p:spPr/>
        <p:txBody>
          <a:bodyPr/>
          <a:lstStyle/>
          <a:p>
            <a:fld id="{109460CB-75B2-42D1-AA8B-00382978F602}" type="datetimeFigureOut">
              <a:rPr lang="en-US" smtClean="0"/>
              <a:t>5/8/2024</a:t>
            </a:fld>
            <a:endParaRPr lang="en-US"/>
          </a:p>
        </p:txBody>
      </p:sp>
      <p:sp>
        <p:nvSpPr>
          <p:cNvPr id="5" name="Footer Placeholder 4">
            <a:extLst>
              <a:ext uri="{FF2B5EF4-FFF2-40B4-BE49-F238E27FC236}">
                <a16:creationId xmlns:a16="http://schemas.microsoft.com/office/drawing/2014/main" id="{071B2D5C-0E0A-EB74-EC28-C113ACD7D5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97F913-B2F1-F512-1D1B-C65863549A6E}"/>
              </a:ext>
            </a:extLst>
          </p:cNvPr>
          <p:cNvSpPr>
            <a:spLocks noGrp="1"/>
          </p:cNvSpPr>
          <p:nvPr>
            <p:ph type="sldNum" sz="quarter" idx="12"/>
          </p:nvPr>
        </p:nvSpPr>
        <p:spPr/>
        <p:txBody>
          <a:bodyPr/>
          <a:lstStyle/>
          <a:p>
            <a:fld id="{E930AC3B-9734-4959-A224-C16A93618662}" type="slidenum">
              <a:rPr lang="en-US" smtClean="0"/>
              <a:t>‹#›</a:t>
            </a:fld>
            <a:endParaRPr lang="en-US"/>
          </a:p>
        </p:txBody>
      </p:sp>
    </p:spTree>
    <p:extLst>
      <p:ext uri="{BB962C8B-B14F-4D97-AF65-F5344CB8AC3E}">
        <p14:creationId xmlns:p14="http://schemas.microsoft.com/office/powerpoint/2010/main" val="2614941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FCD9B-03A7-B56B-681C-EA3B19BB37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C816B74-0181-E145-0C0E-D1FA714DEC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D5AA076-A6A6-18B7-A153-16063839591D}"/>
              </a:ext>
            </a:extLst>
          </p:cNvPr>
          <p:cNvSpPr>
            <a:spLocks noGrp="1"/>
          </p:cNvSpPr>
          <p:nvPr>
            <p:ph type="dt" sz="half" idx="10"/>
          </p:nvPr>
        </p:nvSpPr>
        <p:spPr/>
        <p:txBody>
          <a:bodyPr/>
          <a:lstStyle/>
          <a:p>
            <a:fld id="{109460CB-75B2-42D1-AA8B-00382978F602}" type="datetimeFigureOut">
              <a:rPr lang="en-US" smtClean="0"/>
              <a:t>5/8/2024</a:t>
            </a:fld>
            <a:endParaRPr lang="en-US"/>
          </a:p>
        </p:txBody>
      </p:sp>
      <p:sp>
        <p:nvSpPr>
          <p:cNvPr id="5" name="Footer Placeholder 4">
            <a:extLst>
              <a:ext uri="{FF2B5EF4-FFF2-40B4-BE49-F238E27FC236}">
                <a16:creationId xmlns:a16="http://schemas.microsoft.com/office/drawing/2014/main" id="{3213DE13-C3FC-B7CC-2E11-B6FC7DD1DA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46ABA9-9E54-66F0-08F2-BF4387AC9B5C}"/>
              </a:ext>
            </a:extLst>
          </p:cNvPr>
          <p:cNvSpPr>
            <a:spLocks noGrp="1"/>
          </p:cNvSpPr>
          <p:nvPr>
            <p:ph type="sldNum" sz="quarter" idx="12"/>
          </p:nvPr>
        </p:nvSpPr>
        <p:spPr/>
        <p:txBody>
          <a:bodyPr/>
          <a:lstStyle/>
          <a:p>
            <a:fld id="{E930AC3B-9734-4959-A224-C16A93618662}" type="slidenum">
              <a:rPr lang="en-US" smtClean="0"/>
              <a:t>‹#›</a:t>
            </a:fld>
            <a:endParaRPr lang="en-US"/>
          </a:p>
        </p:txBody>
      </p:sp>
    </p:spTree>
    <p:extLst>
      <p:ext uri="{BB962C8B-B14F-4D97-AF65-F5344CB8AC3E}">
        <p14:creationId xmlns:p14="http://schemas.microsoft.com/office/powerpoint/2010/main" val="1719515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04420-3A12-9E17-62F1-77C9F1B0B9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6DCD7C-93C7-0EC5-005B-A6CF8E283A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0B05C30-9564-F1CE-F7FD-86CA56EFA7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94EDD2-DA7E-A46C-0F39-F9653EC397ED}"/>
              </a:ext>
            </a:extLst>
          </p:cNvPr>
          <p:cNvSpPr>
            <a:spLocks noGrp="1"/>
          </p:cNvSpPr>
          <p:nvPr>
            <p:ph type="dt" sz="half" idx="10"/>
          </p:nvPr>
        </p:nvSpPr>
        <p:spPr/>
        <p:txBody>
          <a:bodyPr/>
          <a:lstStyle/>
          <a:p>
            <a:fld id="{109460CB-75B2-42D1-AA8B-00382978F602}" type="datetimeFigureOut">
              <a:rPr lang="en-US" smtClean="0"/>
              <a:t>5/8/2024</a:t>
            </a:fld>
            <a:endParaRPr lang="en-US"/>
          </a:p>
        </p:txBody>
      </p:sp>
      <p:sp>
        <p:nvSpPr>
          <p:cNvPr id="6" name="Footer Placeholder 5">
            <a:extLst>
              <a:ext uri="{FF2B5EF4-FFF2-40B4-BE49-F238E27FC236}">
                <a16:creationId xmlns:a16="http://schemas.microsoft.com/office/drawing/2014/main" id="{EAA0DC16-5A19-C5D7-699F-1883746AAD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1F9193-2ABF-A861-4AE6-55C0ABD98FEF}"/>
              </a:ext>
            </a:extLst>
          </p:cNvPr>
          <p:cNvSpPr>
            <a:spLocks noGrp="1"/>
          </p:cNvSpPr>
          <p:nvPr>
            <p:ph type="sldNum" sz="quarter" idx="12"/>
          </p:nvPr>
        </p:nvSpPr>
        <p:spPr/>
        <p:txBody>
          <a:bodyPr/>
          <a:lstStyle/>
          <a:p>
            <a:fld id="{E930AC3B-9734-4959-A224-C16A93618662}" type="slidenum">
              <a:rPr lang="en-US" smtClean="0"/>
              <a:t>‹#›</a:t>
            </a:fld>
            <a:endParaRPr lang="en-US"/>
          </a:p>
        </p:txBody>
      </p:sp>
    </p:spTree>
    <p:extLst>
      <p:ext uri="{BB962C8B-B14F-4D97-AF65-F5344CB8AC3E}">
        <p14:creationId xmlns:p14="http://schemas.microsoft.com/office/powerpoint/2010/main" val="3249714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F55D6-249E-5F3D-85E9-25737BD89D4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53C2DEF-39F6-ACB8-FA60-087FC95C2E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FE1BA93-8E57-5614-3F18-DA6556B54C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6238FF-F49B-3972-6A7E-E2D9F74C54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FA2E177-ADBB-B0FB-1ACA-6164AF58A0F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4291D1-1A53-1595-0A5C-448A431ADEDC}"/>
              </a:ext>
            </a:extLst>
          </p:cNvPr>
          <p:cNvSpPr>
            <a:spLocks noGrp="1"/>
          </p:cNvSpPr>
          <p:nvPr>
            <p:ph type="dt" sz="half" idx="10"/>
          </p:nvPr>
        </p:nvSpPr>
        <p:spPr/>
        <p:txBody>
          <a:bodyPr/>
          <a:lstStyle/>
          <a:p>
            <a:fld id="{109460CB-75B2-42D1-AA8B-00382978F602}" type="datetimeFigureOut">
              <a:rPr lang="en-US" smtClean="0"/>
              <a:t>5/8/2024</a:t>
            </a:fld>
            <a:endParaRPr lang="en-US"/>
          </a:p>
        </p:txBody>
      </p:sp>
      <p:sp>
        <p:nvSpPr>
          <p:cNvPr id="8" name="Footer Placeholder 7">
            <a:extLst>
              <a:ext uri="{FF2B5EF4-FFF2-40B4-BE49-F238E27FC236}">
                <a16:creationId xmlns:a16="http://schemas.microsoft.com/office/drawing/2014/main" id="{C008AEED-5715-3814-8C80-5B65F411F57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B4D7A3-67F6-1990-552E-A13270168F1B}"/>
              </a:ext>
            </a:extLst>
          </p:cNvPr>
          <p:cNvSpPr>
            <a:spLocks noGrp="1"/>
          </p:cNvSpPr>
          <p:nvPr>
            <p:ph type="sldNum" sz="quarter" idx="12"/>
          </p:nvPr>
        </p:nvSpPr>
        <p:spPr/>
        <p:txBody>
          <a:bodyPr/>
          <a:lstStyle/>
          <a:p>
            <a:fld id="{E930AC3B-9734-4959-A224-C16A93618662}" type="slidenum">
              <a:rPr lang="en-US" smtClean="0"/>
              <a:t>‹#›</a:t>
            </a:fld>
            <a:endParaRPr lang="en-US"/>
          </a:p>
        </p:txBody>
      </p:sp>
    </p:spTree>
    <p:extLst>
      <p:ext uri="{BB962C8B-B14F-4D97-AF65-F5344CB8AC3E}">
        <p14:creationId xmlns:p14="http://schemas.microsoft.com/office/powerpoint/2010/main" val="3847994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8025F-20AF-8C7E-210C-1F61E140114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22DB341-E54A-CD6C-8C76-7BD33E405928}"/>
              </a:ext>
            </a:extLst>
          </p:cNvPr>
          <p:cNvSpPr>
            <a:spLocks noGrp="1"/>
          </p:cNvSpPr>
          <p:nvPr>
            <p:ph type="dt" sz="half" idx="10"/>
          </p:nvPr>
        </p:nvSpPr>
        <p:spPr/>
        <p:txBody>
          <a:bodyPr/>
          <a:lstStyle/>
          <a:p>
            <a:fld id="{109460CB-75B2-42D1-AA8B-00382978F602}" type="datetimeFigureOut">
              <a:rPr lang="en-US" smtClean="0"/>
              <a:t>5/8/2024</a:t>
            </a:fld>
            <a:endParaRPr lang="en-US"/>
          </a:p>
        </p:txBody>
      </p:sp>
      <p:sp>
        <p:nvSpPr>
          <p:cNvPr id="4" name="Footer Placeholder 3">
            <a:extLst>
              <a:ext uri="{FF2B5EF4-FFF2-40B4-BE49-F238E27FC236}">
                <a16:creationId xmlns:a16="http://schemas.microsoft.com/office/drawing/2014/main" id="{8CBA8742-DDAD-B9BB-B277-8F06A7D1953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C1326A0-A822-9DCC-8524-5ED59BD58346}"/>
              </a:ext>
            </a:extLst>
          </p:cNvPr>
          <p:cNvSpPr>
            <a:spLocks noGrp="1"/>
          </p:cNvSpPr>
          <p:nvPr>
            <p:ph type="sldNum" sz="quarter" idx="12"/>
          </p:nvPr>
        </p:nvSpPr>
        <p:spPr/>
        <p:txBody>
          <a:bodyPr/>
          <a:lstStyle/>
          <a:p>
            <a:fld id="{E930AC3B-9734-4959-A224-C16A93618662}" type="slidenum">
              <a:rPr lang="en-US" smtClean="0"/>
              <a:t>‹#›</a:t>
            </a:fld>
            <a:endParaRPr lang="en-US"/>
          </a:p>
        </p:txBody>
      </p:sp>
    </p:spTree>
    <p:extLst>
      <p:ext uri="{BB962C8B-B14F-4D97-AF65-F5344CB8AC3E}">
        <p14:creationId xmlns:p14="http://schemas.microsoft.com/office/powerpoint/2010/main" val="927317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7C29A1-880D-1BF2-C03C-ED4566898325}"/>
              </a:ext>
            </a:extLst>
          </p:cNvPr>
          <p:cNvSpPr>
            <a:spLocks noGrp="1"/>
          </p:cNvSpPr>
          <p:nvPr>
            <p:ph type="dt" sz="half" idx="10"/>
          </p:nvPr>
        </p:nvSpPr>
        <p:spPr/>
        <p:txBody>
          <a:bodyPr/>
          <a:lstStyle/>
          <a:p>
            <a:fld id="{109460CB-75B2-42D1-AA8B-00382978F602}" type="datetimeFigureOut">
              <a:rPr lang="en-US" smtClean="0"/>
              <a:t>5/8/2024</a:t>
            </a:fld>
            <a:endParaRPr lang="en-US"/>
          </a:p>
        </p:txBody>
      </p:sp>
      <p:sp>
        <p:nvSpPr>
          <p:cNvPr id="3" name="Footer Placeholder 2">
            <a:extLst>
              <a:ext uri="{FF2B5EF4-FFF2-40B4-BE49-F238E27FC236}">
                <a16:creationId xmlns:a16="http://schemas.microsoft.com/office/drawing/2014/main" id="{B1419A0A-1EAF-13E1-8684-EAA46643852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AB613A-2434-B78C-1ADE-7ABD36A6F764}"/>
              </a:ext>
            </a:extLst>
          </p:cNvPr>
          <p:cNvSpPr>
            <a:spLocks noGrp="1"/>
          </p:cNvSpPr>
          <p:nvPr>
            <p:ph type="sldNum" sz="quarter" idx="12"/>
          </p:nvPr>
        </p:nvSpPr>
        <p:spPr/>
        <p:txBody>
          <a:bodyPr/>
          <a:lstStyle/>
          <a:p>
            <a:fld id="{E930AC3B-9734-4959-A224-C16A93618662}" type="slidenum">
              <a:rPr lang="en-US" smtClean="0"/>
              <a:t>‹#›</a:t>
            </a:fld>
            <a:endParaRPr lang="en-US"/>
          </a:p>
        </p:txBody>
      </p:sp>
    </p:spTree>
    <p:extLst>
      <p:ext uri="{BB962C8B-B14F-4D97-AF65-F5344CB8AC3E}">
        <p14:creationId xmlns:p14="http://schemas.microsoft.com/office/powerpoint/2010/main" val="4174918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97914-FBF5-BCF3-8B51-3ECF3B2C7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A4DE4B-82A8-D2F4-5C9B-EF20D42CEB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C4F2C86-FEFC-A464-9C34-7B5D378C8D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D1036A-D8A2-BD5B-9C0C-0F75232461BD}"/>
              </a:ext>
            </a:extLst>
          </p:cNvPr>
          <p:cNvSpPr>
            <a:spLocks noGrp="1"/>
          </p:cNvSpPr>
          <p:nvPr>
            <p:ph type="dt" sz="half" idx="10"/>
          </p:nvPr>
        </p:nvSpPr>
        <p:spPr/>
        <p:txBody>
          <a:bodyPr/>
          <a:lstStyle/>
          <a:p>
            <a:fld id="{109460CB-75B2-42D1-AA8B-00382978F602}" type="datetimeFigureOut">
              <a:rPr lang="en-US" smtClean="0"/>
              <a:t>5/8/2024</a:t>
            </a:fld>
            <a:endParaRPr lang="en-US"/>
          </a:p>
        </p:txBody>
      </p:sp>
      <p:sp>
        <p:nvSpPr>
          <p:cNvPr id="6" name="Footer Placeholder 5">
            <a:extLst>
              <a:ext uri="{FF2B5EF4-FFF2-40B4-BE49-F238E27FC236}">
                <a16:creationId xmlns:a16="http://schemas.microsoft.com/office/drawing/2014/main" id="{1A3AA2F6-0FD0-C397-A331-24CCF6825A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63E4B2-94A7-4796-51ED-CBF47B730D91}"/>
              </a:ext>
            </a:extLst>
          </p:cNvPr>
          <p:cNvSpPr>
            <a:spLocks noGrp="1"/>
          </p:cNvSpPr>
          <p:nvPr>
            <p:ph type="sldNum" sz="quarter" idx="12"/>
          </p:nvPr>
        </p:nvSpPr>
        <p:spPr/>
        <p:txBody>
          <a:bodyPr/>
          <a:lstStyle/>
          <a:p>
            <a:fld id="{E930AC3B-9734-4959-A224-C16A93618662}" type="slidenum">
              <a:rPr lang="en-US" smtClean="0"/>
              <a:t>‹#›</a:t>
            </a:fld>
            <a:endParaRPr lang="en-US"/>
          </a:p>
        </p:txBody>
      </p:sp>
    </p:spTree>
    <p:extLst>
      <p:ext uri="{BB962C8B-B14F-4D97-AF65-F5344CB8AC3E}">
        <p14:creationId xmlns:p14="http://schemas.microsoft.com/office/powerpoint/2010/main" val="2107398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204BA-64F1-69AF-E9E8-514730C806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C8E3BB-7465-EEF5-B66F-7244798564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F9164D2-B378-0370-A251-9A7B22F64A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3BFC55-95DF-674A-EAA6-20F8045762BD}"/>
              </a:ext>
            </a:extLst>
          </p:cNvPr>
          <p:cNvSpPr>
            <a:spLocks noGrp="1"/>
          </p:cNvSpPr>
          <p:nvPr>
            <p:ph type="dt" sz="half" idx="10"/>
          </p:nvPr>
        </p:nvSpPr>
        <p:spPr/>
        <p:txBody>
          <a:bodyPr/>
          <a:lstStyle/>
          <a:p>
            <a:fld id="{109460CB-75B2-42D1-AA8B-00382978F602}" type="datetimeFigureOut">
              <a:rPr lang="en-US" smtClean="0"/>
              <a:t>5/8/2024</a:t>
            </a:fld>
            <a:endParaRPr lang="en-US"/>
          </a:p>
        </p:txBody>
      </p:sp>
      <p:sp>
        <p:nvSpPr>
          <p:cNvPr id="6" name="Footer Placeholder 5">
            <a:extLst>
              <a:ext uri="{FF2B5EF4-FFF2-40B4-BE49-F238E27FC236}">
                <a16:creationId xmlns:a16="http://schemas.microsoft.com/office/drawing/2014/main" id="{CAD0872A-B59A-9773-9FDF-176298D4BE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262D50-B45F-5E25-D5CA-00460B48B5A9}"/>
              </a:ext>
            </a:extLst>
          </p:cNvPr>
          <p:cNvSpPr>
            <a:spLocks noGrp="1"/>
          </p:cNvSpPr>
          <p:nvPr>
            <p:ph type="sldNum" sz="quarter" idx="12"/>
          </p:nvPr>
        </p:nvSpPr>
        <p:spPr/>
        <p:txBody>
          <a:bodyPr/>
          <a:lstStyle/>
          <a:p>
            <a:fld id="{E930AC3B-9734-4959-A224-C16A93618662}" type="slidenum">
              <a:rPr lang="en-US" smtClean="0"/>
              <a:t>‹#›</a:t>
            </a:fld>
            <a:endParaRPr lang="en-US"/>
          </a:p>
        </p:txBody>
      </p:sp>
    </p:spTree>
    <p:extLst>
      <p:ext uri="{BB962C8B-B14F-4D97-AF65-F5344CB8AC3E}">
        <p14:creationId xmlns:p14="http://schemas.microsoft.com/office/powerpoint/2010/main" val="2609438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FA1C67-8ABB-A7AA-6F98-268C9FE612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AB321F9-DF24-2338-B762-4C6F0E07E4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8228BF-05B6-95B2-CB7D-E11F6EF856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9460CB-75B2-42D1-AA8B-00382978F602}" type="datetimeFigureOut">
              <a:rPr lang="en-US" smtClean="0"/>
              <a:t>5/8/2024</a:t>
            </a:fld>
            <a:endParaRPr lang="en-US"/>
          </a:p>
        </p:txBody>
      </p:sp>
      <p:sp>
        <p:nvSpPr>
          <p:cNvPr id="5" name="Footer Placeholder 4">
            <a:extLst>
              <a:ext uri="{FF2B5EF4-FFF2-40B4-BE49-F238E27FC236}">
                <a16:creationId xmlns:a16="http://schemas.microsoft.com/office/drawing/2014/main" id="{04A6A638-9745-BC7D-F541-35CDDFCFF8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1C8A185-ADDD-77E3-C694-F499709153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30AC3B-9734-4959-A224-C16A93618662}" type="slidenum">
              <a:rPr lang="en-US" smtClean="0"/>
              <a:t>‹#›</a:t>
            </a:fld>
            <a:endParaRPr lang="en-US"/>
          </a:p>
        </p:txBody>
      </p:sp>
    </p:spTree>
    <p:extLst>
      <p:ext uri="{BB962C8B-B14F-4D97-AF65-F5344CB8AC3E}">
        <p14:creationId xmlns:p14="http://schemas.microsoft.com/office/powerpoint/2010/main" val="47689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arxiv.org/abs/1706.03762"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9614" y="1589640"/>
            <a:ext cx="10492509" cy="3278909"/>
          </a:xfrm>
        </p:spPr>
        <p:txBody>
          <a:bodyPr>
            <a:normAutofit fontScale="90000"/>
          </a:bodyPr>
          <a:lstStyle/>
          <a:p>
            <a:r>
              <a:rPr lang="en-US" sz="4000" dirty="0">
                <a:latin typeface="Times New Roman" panose="02020603050405020304" pitchFamily="18" charset="0"/>
                <a:cs typeface="Times New Roman" panose="02020603050405020304" pitchFamily="18" charset="0"/>
              </a:rPr>
              <a:t>Course Title: Artificial Intelligence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(Machine Learning &amp; Deep Learning)</a:t>
            </a:r>
            <a:br>
              <a:rPr lang="en-US" sz="4000" dirty="0">
                <a:latin typeface="Times New Roman" panose="02020603050405020304" pitchFamily="18" charset="0"/>
                <a:cs typeface="Times New Roman" panose="02020603050405020304" pitchFamily="18" charset="0"/>
              </a:rPr>
            </a:br>
            <a:br>
              <a:rPr lang="en-US" sz="4900" b="1" dirty="0">
                <a:latin typeface="Times New Roman" panose="02020603050405020304" pitchFamily="18" charset="0"/>
                <a:cs typeface="Times New Roman" panose="02020603050405020304" pitchFamily="18" charset="0"/>
              </a:rPr>
            </a:br>
            <a:r>
              <a:rPr lang="en-US" sz="4900" b="1" dirty="0">
                <a:latin typeface="Times New Roman" panose="02020603050405020304" pitchFamily="18" charset="0"/>
                <a:cs typeface="Times New Roman" panose="02020603050405020304" pitchFamily="18" charset="0"/>
              </a:rPr>
              <a:t>ATTENTION MECHANISM</a:t>
            </a:r>
            <a:br>
              <a:rPr lang="en-US" sz="6000" dirty="0">
                <a:latin typeface="Times New Roman" panose="02020603050405020304" pitchFamily="18" charset="0"/>
                <a:cs typeface="Times New Roman" panose="02020603050405020304" pitchFamily="18" charset="0"/>
              </a:rPr>
            </a:br>
            <a:br>
              <a:rPr lang="en-US" sz="6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38604" y="3970722"/>
            <a:ext cx="10114527" cy="1015663"/>
          </a:xfrm>
          <a:prstGeom prst="rect">
            <a:avLst/>
          </a:prstGeom>
          <a:noFill/>
        </p:spPr>
        <p:txBody>
          <a:bodyPr wrap="square" rtlCol="0">
            <a:spAutoFit/>
          </a:bodyPr>
          <a:lstStyle/>
          <a:p>
            <a:pPr algn="ctr"/>
            <a:r>
              <a:rPr lang="en-US" sz="3000" dirty="0">
                <a:latin typeface="Times New Roman" panose="02020603050405020304" pitchFamily="18" charset="0"/>
                <a:cs typeface="Times New Roman" panose="02020603050405020304" pitchFamily="18" charset="0"/>
              </a:rPr>
              <a:t>Engr. Ahrar Bin Aslam</a:t>
            </a:r>
          </a:p>
          <a:p>
            <a:pPr algn="ctr"/>
            <a:r>
              <a:rPr lang="en-US" sz="3000" dirty="0">
                <a:latin typeface="Times New Roman" panose="02020603050405020304" pitchFamily="18" charset="0"/>
                <a:cs typeface="Times New Roman" panose="02020603050405020304" pitchFamily="18" charset="0"/>
              </a:rPr>
              <a:t>ahrar.aslam@admin.muet.edu.pk</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53773" y="0"/>
            <a:ext cx="1838227" cy="1838227"/>
          </a:xfrm>
          <a:prstGeom prst="rect">
            <a:avLst/>
          </a:prstGeom>
        </p:spPr>
      </p:pic>
      <p:pic>
        <p:nvPicPr>
          <p:cNvPr id="9" name="Picture 8">
            <a:extLst>
              <a:ext uri="{FF2B5EF4-FFF2-40B4-BE49-F238E27FC236}">
                <a16:creationId xmlns:a16="http://schemas.microsoft.com/office/drawing/2014/main" id="{29749459-E521-F4E0-598C-70E08EDC0C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324" y="0"/>
            <a:ext cx="2072579" cy="2072579"/>
          </a:xfrm>
          <a:prstGeom prst="rect">
            <a:avLst/>
          </a:prstGeom>
        </p:spPr>
      </p:pic>
      <p:sp>
        <p:nvSpPr>
          <p:cNvPr id="6" name="TextBox 5">
            <a:extLst>
              <a:ext uri="{FF2B5EF4-FFF2-40B4-BE49-F238E27FC236}">
                <a16:creationId xmlns:a16="http://schemas.microsoft.com/office/drawing/2014/main" id="{B4AF5089-A159-84B6-B970-B06F4A09312F}"/>
              </a:ext>
            </a:extLst>
          </p:cNvPr>
          <p:cNvSpPr txBox="1"/>
          <p:nvPr/>
        </p:nvSpPr>
        <p:spPr>
          <a:xfrm>
            <a:off x="2893811" y="5516741"/>
            <a:ext cx="7154945" cy="830997"/>
          </a:xfrm>
          <a:prstGeom prst="rect">
            <a:avLst/>
          </a:prstGeom>
          <a:noFill/>
        </p:spPr>
        <p:txBody>
          <a:bodyPr wrap="square">
            <a:spAutoFit/>
          </a:bodyPr>
          <a:lstStyle/>
          <a:p>
            <a:pPr algn="ctr"/>
            <a:r>
              <a:rPr lang="en-US" sz="2400" dirty="0">
                <a:solidFill>
                  <a:srgbClr val="217BFF"/>
                </a:solidFill>
                <a:latin typeface="Times New Roman" panose="02020603050405020304" pitchFamily="18" charset="0"/>
                <a:cs typeface="Times New Roman" panose="02020603050405020304" pitchFamily="18" charset="0"/>
              </a:rPr>
              <a:t>Department of Telecommunication Engineering</a:t>
            </a:r>
          </a:p>
          <a:p>
            <a:pPr algn="ctr"/>
            <a:r>
              <a:rPr lang="en-US" sz="2400" dirty="0">
                <a:solidFill>
                  <a:srgbClr val="217BFF"/>
                </a:solidFill>
                <a:latin typeface="Times New Roman" panose="02020603050405020304" pitchFamily="18" charset="0"/>
                <a:cs typeface="Times New Roman" panose="02020603050405020304" pitchFamily="18" charset="0"/>
              </a:rPr>
              <a:t>Mehran University of Engineering and Technology</a:t>
            </a:r>
          </a:p>
        </p:txBody>
      </p:sp>
    </p:spTree>
    <p:extLst>
      <p:ext uri="{BB962C8B-B14F-4D97-AF65-F5344CB8AC3E}">
        <p14:creationId xmlns:p14="http://schemas.microsoft.com/office/powerpoint/2010/main" val="2437589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1CAF0E7B-9E45-82DA-8FDB-F14BAE344615}"/>
              </a:ext>
            </a:extLst>
          </p:cNvPr>
          <p:cNvPicPr>
            <a:picLocks noGrp="1" noChangeAspect="1"/>
          </p:cNvPicPr>
          <p:nvPr>
            <p:ph idx="1"/>
          </p:nvPr>
        </p:nvPicPr>
        <p:blipFill rotWithShape="1">
          <a:blip r:embed="rId2"/>
          <a:srcRect l="15110" r="7984"/>
          <a:stretch/>
        </p:blipFill>
        <p:spPr>
          <a:xfrm>
            <a:off x="1427361" y="934281"/>
            <a:ext cx="9177793" cy="4989438"/>
          </a:xfrm>
        </p:spPr>
      </p:pic>
    </p:spTree>
    <p:extLst>
      <p:ext uri="{BB962C8B-B14F-4D97-AF65-F5344CB8AC3E}">
        <p14:creationId xmlns:p14="http://schemas.microsoft.com/office/powerpoint/2010/main" val="40876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7081F-FADC-1EE7-C38C-204B954E45D7}"/>
              </a:ext>
            </a:extLst>
          </p:cNvPr>
          <p:cNvSpPr>
            <a:spLocks noGrp="1"/>
          </p:cNvSpPr>
          <p:nvPr>
            <p:ph idx="1"/>
          </p:nvPr>
        </p:nvSpPr>
        <p:spPr>
          <a:xfrm>
            <a:off x="838199" y="618994"/>
            <a:ext cx="10785050" cy="5800660"/>
          </a:xfrm>
        </p:spPr>
        <p:txBody>
          <a:bodyPr>
            <a:normAutofit/>
          </a:bodyPr>
          <a:lstStyle/>
          <a:p>
            <a:r>
              <a:rPr lang="en-US" b="1" dirty="0">
                <a:solidFill>
                  <a:schemeClr val="accent1"/>
                </a:solidFill>
                <a:latin typeface="Times New Roman" panose="02020603050405020304" pitchFamily="18" charset="0"/>
                <a:cs typeface="Times New Roman" panose="02020603050405020304" pitchFamily="18" charset="0"/>
              </a:rPr>
              <a:t>The Encoder</a:t>
            </a:r>
            <a:r>
              <a:rPr lang="en-US" dirty="0">
                <a:latin typeface="Times New Roman" panose="02020603050405020304" pitchFamily="18" charset="0"/>
                <a:cs typeface="Times New Roman" panose="02020603050405020304" pitchFamily="18" charset="0"/>
              </a:rPr>
              <a:t>: This part acts like the translator listening to a sentence in one language (source language). It processes the input sequence one element at a time (words in a sentence, pixels in an image) and uses a neural network to analyze each element. It then condenses this information into a shorter representation, capturing the key points. This compressed form is called a </a:t>
            </a:r>
            <a:r>
              <a:rPr lang="en-US" b="1" dirty="0">
                <a:solidFill>
                  <a:srgbClr val="FF0000"/>
                </a:solidFill>
                <a:latin typeface="Times New Roman" panose="02020603050405020304" pitchFamily="18" charset="0"/>
                <a:cs typeface="Times New Roman" panose="02020603050405020304" pitchFamily="18" charset="0"/>
              </a:rPr>
              <a:t>“context vector.”</a:t>
            </a:r>
          </a:p>
          <a:p>
            <a:pPr marL="0" indent="0">
              <a:buNone/>
            </a:pPr>
            <a:endParaRPr lang="en-US" dirty="0">
              <a:latin typeface="Times New Roman" panose="02020603050405020304" pitchFamily="18" charset="0"/>
              <a:cs typeface="Times New Roman" panose="02020603050405020304" pitchFamily="18" charset="0"/>
            </a:endParaRPr>
          </a:p>
          <a:p>
            <a:r>
              <a:rPr lang="en-US" b="1" dirty="0">
                <a:solidFill>
                  <a:schemeClr val="accent1"/>
                </a:solidFill>
                <a:latin typeface="Times New Roman" panose="02020603050405020304" pitchFamily="18" charset="0"/>
                <a:cs typeface="Times New Roman" panose="02020603050405020304" pitchFamily="18" charset="0"/>
              </a:rPr>
              <a:t>The Decoder: </a:t>
            </a:r>
            <a:r>
              <a:rPr lang="en-US" dirty="0">
                <a:latin typeface="Times New Roman" panose="02020603050405020304" pitchFamily="18" charset="0"/>
                <a:cs typeface="Times New Roman" panose="02020603050405020304" pitchFamily="18" charset="0"/>
              </a:rPr>
              <a:t>This part acts like the translator speaking the other language (target language). It receives the context vector from the encoder, which summarizes the essential information from the input sequence. The </a:t>
            </a:r>
            <a:r>
              <a:rPr lang="en-US" b="1" dirty="0">
                <a:solidFill>
                  <a:srgbClr val="FF0000"/>
                </a:solidFill>
                <a:latin typeface="Times New Roman" panose="02020603050405020304" pitchFamily="18" charset="0"/>
                <a:cs typeface="Times New Roman" panose="02020603050405020304" pitchFamily="18" charset="0"/>
              </a:rPr>
              <a:t>decoder</a:t>
            </a:r>
            <a:r>
              <a:rPr lang="en-US" dirty="0">
                <a:latin typeface="Times New Roman" panose="02020603050405020304" pitchFamily="18" charset="0"/>
                <a:cs typeface="Times New Roman" panose="02020603050405020304" pitchFamily="18" charset="0"/>
              </a:rPr>
              <a:t> then uses this information to generate a new sequence of information (like a translated sentence) in the target format, one element at a time.</a:t>
            </a:r>
          </a:p>
        </p:txBody>
      </p:sp>
    </p:spTree>
    <p:extLst>
      <p:ext uri="{BB962C8B-B14F-4D97-AF65-F5344CB8AC3E}">
        <p14:creationId xmlns:p14="http://schemas.microsoft.com/office/powerpoint/2010/main" val="2084974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4C2C6A-E284-A6EA-B3C6-CCBDD26635F5}"/>
              </a:ext>
            </a:extLst>
          </p:cNvPr>
          <p:cNvSpPr>
            <a:spLocks noGrp="1"/>
          </p:cNvSpPr>
          <p:nvPr>
            <p:ph idx="1"/>
          </p:nvPr>
        </p:nvSpPr>
        <p:spPr>
          <a:xfrm>
            <a:off x="659877" y="622170"/>
            <a:ext cx="11001080" cy="5778630"/>
          </a:xfrm>
        </p:spPr>
        <p:txBody>
          <a:bodyPr>
            <a:normAutofit/>
          </a:bodyPr>
          <a:lstStyle/>
          <a:p>
            <a:r>
              <a:rPr lang="en-US" dirty="0">
                <a:latin typeface="Times New Roman" panose="02020603050405020304" pitchFamily="18" charset="0"/>
                <a:cs typeface="Times New Roman" panose="02020603050405020304" pitchFamily="18" charset="0"/>
              </a:rPr>
              <a:t>The attention mechanism acts like a smart assistant within the decoder, helping it focus on the most relevant parts of the input sequence.</a:t>
            </a:r>
          </a:p>
          <a:p>
            <a:pPr marL="0" indent="0">
              <a:buNone/>
            </a:pPr>
            <a:endParaRPr lang="en-US" dirty="0">
              <a:latin typeface="Times New Roman" panose="02020603050405020304" pitchFamily="18" charset="0"/>
              <a:cs typeface="Times New Roman" panose="02020603050405020304" pitchFamily="18" charset="0"/>
            </a:endParaRPr>
          </a:p>
          <a:p>
            <a:r>
              <a:rPr lang="en-US" b="1" dirty="0">
                <a:solidFill>
                  <a:schemeClr val="accent1"/>
                </a:solidFill>
                <a:latin typeface="Times New Roman" panose="02020603050405020304" pitchFamily="18" charset="0"/>
                <a:cs typeface="Times New Roman" panose="02020603050405020304" pitchFamily="18" charset="0"/>
              </a:rPr>
              <a:t>Dynamic Weighting</a:t>
            </a:r>
            <a:r>
              <a:rPr lang="en-US" dirty="0">
                <a:latin typeface="Times New Roman" panose="02020603050405020304" pitchFamily="18" charset="0"/>
                <a:cs typeface="Times New Roman" panose="02020603050405020304" pitchFamily="18" charset="0"/>
              </a:rPr>
              <a:t>: Imagine highlighting different words in the source language sentence as the decoder builds the translated sentence. The attention mechanism assigns weights to each element in the source sequence. These weights indicate how important each element is to the current word being generated in the target sequence.</a:t>
            </a:r>
          </a:p>
          <a:p>
            <a:pPr marL="0" indent="0">
              <a:buNone/>
            </a:pPr>
            <a:endParaRPr lang="en-US" dirty="0">
              <a:latin typeface="Times New Roman" panose="02020603050405020304" pitchFamily="18" charset="0"/>
              <a:cs typeface="Times New Roman" panose="02020603050405020304" pitchFamily="18" charset="0"/>
            </a:endParaRPr>
          </a:p>
          <a:p>
            <a:r>
              <a:rPr lang="en-US" b="1" dirty="0">
                <a:solidFill>
                  <a:schemeClr val="accent1"/>
                </a:solidFill>
                <a:latin typeface="Times New Roman" panose="02020603050405020304" pitchFamily="18" charset="0"/>
                <a:cs typeface="Times New Roman" panose="02020603050405020304" pitchFamily="18" charset="0"/>
              </a:rPr>
              <a:t>Context is Key</a:t>
            </a:r>
            <a:r>
              <a:rPr lang="en-US" dirty="0">
                <a:latin typeface="Times New Roman" panose="02020603050405020304" pitchFamily="18" charset="0"/>
                <a:cs typeface="Times New Roman" panose="02020603050405020304" pitchFamily="18" charset="0"/>
              </a:rPr>
              <a:t>: Unlike a simple weighting, the attention mechanism considers the context of the entire input sequence. It doesn't just focus on individual element importance but also on how they relate to each other and the current output being generated.</a:t>
            </a:r>
          </a:p>
        </p:txBody>
      </p:sp>
    </p:spTree>
    <p:extLst>
      <p:ext uri="{BB962C8B-B14F-4D97-AF65-F5344CB8AC3E}">
        <p14:creationId xmlns:p14="http://schemas.microsoft.com/office/powerpoint/2010/main" val="40550828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AD7F12-A798-D3A5-50C9-8AC35415B837}"/>
              </a:ext>
            </a:extLst>
          </p:cNvPr>
          <p:cNvSpPr>
            <a:spLocks noGrp="1"/>
          </p:cNvSpPr>
          <p:nvPr>
            <p:ph idx="1"/>
          </p:nvPr>
        </p:nvSpPr>
        <p:spPr>
          <a:xfrm>
            <a:off x="641022" y="575035"/>
            <a:ext cx="11321591" cy="5920034"/>
          </a:xfrm>
        </p:spPr>
        <p:txBody>
          <a:bodyPr>
            <a:normAutofit/>
          </a:bodyPr>
          <a:lstStyle/>
          <a:p>
            <a:pPr algn="just"/>
            <a:r>
              <a:rPr lang="en-US" dirty="0">
                <a:latin typeface="Times New Roman" panose="02020603050405020304" pitchFamily="18" charset="0"/>
                <a:cs typeface="Times New Roman" panose="02020603050405020304" pitchFamily="18" charset="0"/>
              </a:rPr>
              <a:t>Imagine you're translating a sentence from English to French. </a:t>
            </a:r>
          </a:p>
          <a:p>
            <a:pPr algn="just"/>
            <a:r>
              <a:rPr lang="en-US" b="1" dirty="0">
                <a:solidFill>
                  <a:schemeClr val="accent1"/>
                </a:solidFill>
                <a:latin typeface="Times New Roman" panose="02020603050405020304" pitchFamily="18" charset="0"/>
                <a:cs typeface="Times New Roman" panose="02020603050405020304" pitchFamily="18" charset="0"/>
              </a:rPr>
              <a:t>Traditional Weighting (ignores context)</a:t>
            </a:r>
            <a:r>
              <a:rPr lang="en-US" dirty="0">
                <a:latin typeface="Times New Roman" panose="02020603050405020304" pitchFamily="18" charset="0"/>
                <a:cs typeface="Times New Roman" panose="02020603050405020304" pitchFamily="18" charset="0"/>
              </a:rPr>
              <a:t>:The encoder processes the sentence and creates a representation for each word. The decoder analyzes each word and assigns a weight based on its general importance. For example, nouns might get a higher weight than articles. Based on these weights, the decoder translates the sentence word-by-word.</a:t>
            </a:r>
          </a:p>
          <a:p>
            <a:pPr algn="just"/>
            <a:endParaRPr lang="en-US" dirty="0">
              <a:latin typeface="Times New Roman" panose="02020603050405020304" pitchFamily="18" charset="0"/>
              <a:cs typeface="Times New Roman" panose="02020603050405020304" pitchFamily="18" charset="0"/>
            </a:endParaRPr>
          </a:p>
          <a:p>
            <a:pPr algn="just"/>
            <a:r>
              <a:rPr lang="en-US" b="1" dirty="0">
                <a:solidFill>
                  <a:schemeClr val="accent1"/>
                </a:solidFill>
                <a:latin typeface="Times New Roman" panose="02020603050405020304" pitchFamily="18" charset="0"/>
                <a:cs typeface="Times New Roman" panose="02020603050405020304" pitchFamily="18" charset="0"/>
              </a:rPr>
              <a:t>Attention Mechanism (considers context):</a:t>
            </a:r>
            <a:endParaRPr lang="en-US" dirty="0">
              <a:solidFill>
                <a:schemeClr val="accent1"/>
              </a:solidFill>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The encoder processes the sentence and creates a representation for each word.</a:t>
            </a:r>
          </a:p>
          <a:p>
            <a:pPr algn="just"/>
            <a:r>
              <a:rPr lang="en-US" dirty="0">
                <a:latin typeface="Times New Roman" panose="02020603050405020304" pitchFamily="18" charset="0"/>
                <a:cs typeface="Times New Roman" panose="02020603050405020304" pitchFamily="18" charset="0"/>
              </a:rPr>
              <a:t> The decoder analyzes each word in the target language (French) it's trying  to generate.</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6271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B3A1A5-DA4D-91E8-D7EC-A8582B031113}"/>
              </a:ext>
            </a:extLst>
          </p:cNvPr>
          <p:cNvSpPr>
            <a:spLocks noGrp="1"/>
          </p:cNvSpPr>
          <p:nvPr>
            <p:ph idx="1"/>
          </p:nvPr>
        </p:nvSpPr>
        <p:spPr>
          <a:xfrm>
            <a:off x="774568" y="876692"/>
            <a:ext cx="10642863" cy="5288437"/>
          </a:xfrm>
        </p:spPr>
        <p:txBody>
          <a:bodyPr>
            <a:normAutofit/>
          </a:bodyPr>
          <a:lstStyle/>
          <a:p>
            <a:r>
              <a:rPr lang="en-US" dirty="0">
                <a:latin typeface="Times New Roman" panose="02020603050405020304" pitchFamily="18" charset="0"/>
                <a:cs typeface="Times New Roman" panose="02020603050405020304" pitchFamily="18" charset="0"/>
              </a:rPr>
              <a:t>For each target word, the attention mechanism compares the decoder's current state with all the encoded word representations (English words).</a:t>
            </a:r>
          </a:p>
          <a:p>
            <a:r>
              <a:rPr lang="en-US" dirty="0">
                <a:latin typeface="Times New Roman" panose="02020603050405020304" pitchFamily="18" charset="0"/>
                <a:cs typeface="Times New Roman" panose="02020603050405020304" pitchFamily="18" charset="0"/>
              </a:rPr>
              <a:t>It assigns a weight to each English word based on its relevance to the current target word being generated and the overall context</a:t>
            </a:r>
          </a:p>
          <a:p>
            <a:r>
              <a:rPr lang="en-US" dirty="0">
                <a:latin typeface="Times New Roman" panose="02020603050405020304" pitchFamily="18" charset="0"/>
                <a:cs typeface="Times New Roman" panose="02020603050405020304" pitchFamily="18" charset="0"/>
              </a:rPr>
              <a:t>The decoder uses these weights to create a context-aware representation that considers all the English words, not just their individual importance.</a:t>
            </a:r>
          </a:p>
          <a:p>
            <a:r>
              <a:rPr lang="en-US" dirty="0">
                <a:latin typeface="Times New Roman" panose="02020603050405020304" pitchFamily="18" charset="0"/>
                <a:cs typeface="Times New Roman" panose="02020603050405020304" pitchFamily="18" charset="0"/>
              </a:rPr>
              <a:t>Based on this context-aware representation, the decoder chooses the most appropriate word in French </a:t>
            </a:r>
          </a:p>
        </p:txBody>
      </p:sp>
    </p:spTree>
    <p:extLst>
      <p:ext uri="{BB962C8B-B14F-4D97-AF65-F5344CB8AC3E}">
        <p14:creationId xmlns:p14="http://schemas.microsoft.com/office/powerpoint/2010/main" val="1030220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36D0DD-68AA-501F-F1D6-EC9DEB70AC38}"/>
              </a:ext>
            </a:extLst>
          </p:cNvPr>
          <p:cNvSpPr>
            <a:spLocks noGrp="1"/>
          </p:cNvSpPr>
          <p:nvPr>
            <p:ph idx="1"/>
          </p:nvPr>
        </p:nvSpPr>
        <p:spPr>
          <a:xfrm>
            <a:off x="833879" y="1366886"/>
            <a:ext cx="10524241" cy="5271990"/>
          </a:xfrm>
        </p:spPr>
        <p:txBody>
          <a:bodyPr>
            <a:normAutofit/>
          </a:bodyPr>
          <a:lstStyle/>
          <a:p>
            <a:r>
              <a:rPr lang="en-US" b="1" dirty="0">
                <a:solidFill>
                  <a:schemeClr val="accent1"/>
                </a:solidFill>
                <a:latin typeface="Times New Roman" panose="02020603050405020304" pitchFamily="18" charset="0"/>
                <a:cs typeface="Times New Roman" panose="02020603050405020304" pitchFamily="18" charset="0"/>
              </a:rPr>
              <a:t>Training on Massive Datasets</a:t>
            </a:r>
            <a:r>
              <a:rPr lang="en-US" dirty="0">
                <a:latin typeface="Times New Roman" panose="02020603050405020304" pitchFamily="18" charset="0"/>
                <a:cs typeface="Times New Roman" panose="02020603050405020304" pitchFamily="18" charset="0"/>
              </a:rPr>
              <a:t>: The model is trained on massive amounts of text data, including both English sentences and their corresponding different language translations. This data exposes the model to a vast vocabulary in both languages.</a:t>
            </a:r>
          </a:p>
          <a:p>
            <a:r>
              <a:rPr lang="en-US" b="1" dirty="0">
                <a:solidFill>
                  <a:schemeClr val="accent1"/>
                </a:solidFill>
                <a:latin typeface="Times New Roman" panose="02020603050405020304" pitchFamily="18" charset="0"/>
                <a:cs typeface="Times New Roman" panose="02020603050405020304" pitchFamily="18" charset="0"/>
              </a:rPr>
              <a:t>Word Embeddings</a:t>
            </a:r>
            <a:r>
              <a:rPr lang="en-US" dirty="0">
                <a:latin typeface="Times New Roman" panose="02020603050405020304" pitchFamily="18" charset="0"/>
                <a:cs typeface="Times New Roman" panose="02020603050405020304" pitchFamily="18" charset="0"/>
              </a:rPr>
              <a:t>: Each word in the training data is converted into a numerical representation called a </a:t>
            </a:r>
            <a:r>
              <a:rPr lang="en-US" b="1" dirty="0">
                <a:solidFill>
                  <a:srgbClr val="FF0000"/>
                </a:solidFill>
                <a:latin typeface="Times New Roman" panose="02020603050405020304" pitchFamily="18" charset="0"/>
                <a:cs typeface="Times New Roman" panose="02020603050405020304" pitchFamily="18" charset="0"/>
              </a:rPr>
              <a:t>“word embedding.” </a:t>
            </a:r>
            <a:r>
              <a:rPr lang="en-US" dirty="0">
                <a:latin typeface="Times New Roman" panose="02020603050405020304" pitchFamily="18" charset="0"/>
                <a:cs typeface="Times New Roman" panose="02020603050405020304" pitchFamily="18" charset="0"/>
              </a:rPr>
              <a:t>These embeddings capture the meaning and relationships between words. Imagine a map where similar words are positioned close together.</a:t>
            </a:r>
          </a:p>
          <a:p>
            <a:r>
              <a:rPr lang="en-US" b="1" dirty="0">
                <a:solidFill>
                  <a:schemeClr val="accent1"/>
                </a:solidFill>
                <a:latin typeface="Times New Roman" panose="02020603050405020304" pitchFamily="18" charset="0"/>
                <a:cs typeface="Times New Roman" panose="02020603050405020304" pitchFamily="18" charset="0"/>
              </a:rPr>
              <a:t>Encoder Learns Embeddings</a:t>
            </a:r>
            <a:r>
              <a:rPr lang="en-US" dirty="0">
                <a:latin typeface="Times New Roman" panose="02020603050405020304" pitchFamily="18" charset="0"/>
                <a:cs typeface="Times New Roman" panose="02020603050405020304" pitchFamily="18" charset="0"/>
              </a:rPr>
              <a:t>: During training, the encoder part of the model learns how to convert English words into their corresponding word embeddings.</a:t>
            </a:r>
          </a:p>
        </p:txBody>
      </p:sp>
      <p:sp>
        <p:nvSpPr>
          <p:cNvPr id="4" name="TextBox 3">
            <a:extLst>
              <a:ext uri="{FF2B5EF4-FFF2-40B4-BE49-F238E27FC236}">
                <a16:creationId xmlns:a16="http://schemas.microsoft.com/office/drawing/2014/main" id="{369EFD47-2100-EE4E-34E7-96AF70814D65}"/>
              </a:ext>
            </a:extLst>
          </p:cNvPr>
          <p:cNvSpPr txBox="1"/>
          <p:nvPr/>
        </p:nvSpPr>
        <p:spPr>
          <a:xfrm>
            <a:off x="1036948" y="564732"/>
            <a:ext cx="10453147" cy="707886"/>
          </a:xfrm>
          <a:prstGeom prst="rect">
            <a:avLst/>
          </a:prstGeom>
          <a:noFill/>
        </p:spPr>
        <p:txBody>
          <a:bodyPr wrap="square" rtlCol="0">
            <a:spAutoFit/>
          </a:bodyPr>
          <a:lstStyle/>
          <a:p>
            <a:r>
              <a:rPr lang="en-US" sz="4000" b="1" dirty="0">
                <a:solidFill>
                  <a:schemeClr val="accent1"/>
                </a:solidFill>
                <a:latin typeface="Times New Roman" panose="02020603050405020304" pitchFamily="18" charset="0"/>
                <a:cs typeface="Times New Roman" panose="02020603050405020304" pitchFamily="18" charset="0"/>
              </a:rPr>
              <a:t>HOW THE MECHANISM TRANSLATES:</a:t>
            </a:r>
          </a:p>
        </p:txBody>
      </p:sp>
    </p:spTree>
    <p:extLst>
      <p:ext uri="{BB962C8B-B14F-4D97-AF65-F5344CB8AC3E}">
        <p14:creationId xmlns:p14="http://schemas.microsoft.com/office/powerpoint/2010/main" val="19969779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BCD6C7-A4AA-0DF8-755D-4820F83391D1}"/>
              </a:ext>
            </a:extLst>
          </p:cNvPr>
          <p:cNvSpPr>
            <a:spLocks noGrp="1"/>
          </p:cNvSpPr>
          <p:nvPr>
            <p:ph idx="1"/>
          </p:nvPr>
        </p:nvSpPr>
        <p:spPr>
          <a:xfrm>
            <a:off x="612742" y="763571"/>
            <a:ext cx="11057641" cy="5627801"/>
          </a:xfrm>
        </p:spPr>
        <p:txBody>
          <a:bodyPr>
            <a:normAutofit/>
          </a:bodyPr>
          <a:lstStyle/>
          <a:p>
            <a:pPr algn="just"/>
            <a:r>
              <a:rPr lang="en-US" b="1" dirty="0">
                <a:solidFill>
                  <a:schemeClr val="accent1"/>
                </a:solidFill>
                <a:latin typeface="Times New Roman" panose="02020603050405020304" pitchFamily="18" charset="0"/>
                <a:cs typeface="Times New Roman" panose="02020603050405020304" pitchFamily="18" charset="0"/>
              </a:rPr>
              <a:t>Decoder Translates</a:t>
            </a:r>
            <a:r>
              <a:rPr lang="en-US" dirty="0">
                <a:latin typeface="Times New Roman" panose="02020603050405020304" pitchFamily="18" charset="0"/>
                <a:cs typeface="Times New Roman" panose="02020603050405020304" pitchFamily="18" charset="0"/>
              </a:rPr>
              <a:t>: When translating a new sentence, the encoder processes each English word and generates its embedding. The decoder then uses these embeddings and the attention mechanism to predict the most likely target language word for the translation, one word at a time.</a:t>
            </a:r>
          </a:p>
          <a:p>
            <a:pPr algn="just"/>
            <a:r>
              <a:rPr lang="en-US" b="1" dirty="0">
                <a:solidFill>
                  <a:schemeClr val="accent1"/>
                </a:solidFill>
                <a:latin typeface="Times New Roman" panose="02020603050405020304" pitchFamily="18" charset="0"/>
                <a:cs typeface="Times New Roman" panose="02020603050405020304" pitchFamily="18" charset="0"/>
              </a:rPr>
              <a:t>Attention Mechanism Focuses: </a:t>
            </a:r>
            <a:r>
              <a:rPr lang="en-US" dirty="0">
                <a:latin typeface="Times New Roman" panose="02020603050405020304" pitchFamily="18" charset="0"/>
                <a:cs typeface="Times New Roman" panose="02020603050405020304" pitchFamily="18" charset="0"/>
              </a:rPr>
              <a:t>The attention mechanism helps the decoder focus on relevant parts of the English sentence. </a:t>
            </a:r>
          </a:p>
          <a:p>
            <a:pPr algn="just"/>
            <a:r>
              <a:rPr lang="en-US" b="1" dirty="0">
                <a:solidFill>
                  <a:schemeClr val="accent1"/>
                </a:solidFill>
                <a:latin typeface="Times New Roman" panose="02020603050405020304" pitchFamily="18" charset="0"/>
                <a:cs typeface="Times New Roman" panose="02020603050405020304" pitchFamily="18" charset="0"/>
              </a:rPr>
              <a:t>Predicting the Next Word: </a:t>
            </a:r>
            <a:r>
              <a:rPr lang="en-US" dirty="0">
                <a:latin typeface="Times New Roman" panose="02020603050405020304" pitchFamily="18" charset="0"/>
                <a:cs typeface="Times New Roman" panose="02020603050405020304" pitchFamily="18" charset="0"/>
              </a:rPr>
              <a:t>Based on the context and the chosen embedding, the decoder predicts the most likely target language. It then repeats this process for each word in the English sentence, building the </a:t>
            </a:r>
            <a:r>
              <a:rPr lang="en-US" b="1" dirty="0">
                <a:solidFill>
                  <a:srgbClr val="FF0000"/>
                </a:solidFill>
                <a:latin typeface="Times New Roman" panose="02020603050405020304" pitchFamily="18" charset="0"/>
                <a:cs typeface="Times New Roman" panose="02020603050405020304" pitchFamily="18" charset="0"/>
              </a:rPr>
              <a:t>target translation</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605366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3D8BF-D47F-E7B9-BC23-EE3E3A902264}"/>
              </a:ext>
            </a:extLst>
          </p:cNvPr>
          <p:cNvSpPr>
            <a:spLocks noGrp="1"/>
          </p:cNvSpPr>
          <p:nvPr>
            <p:ph type="title"/>
          </p:nvPr>
        </p:nvSpPr>
        <p:spPr/>
        <p:txBody>
          <a:bodyPr/>
          <a:lstStyle/>
          <a:p>
            <a:pPr algn="just"/>
            <a:r>
              <a:rPr lang="en-US" b="1" dirty="0">
                <a:solidFill>
                  <a:schemeClr val="accent1"/>
                </a:solidFill>
                <a:latin typeface="Times New Roman" panose="02020603050405020304" pitchFamily="18" charset="0"/>
                <a:cs typeface="Times New Roman" panose="02020603050405020304" pitchFamily="18" charset="0"/>
              </a:rPr>
              <a:t>Introduction</a:t>
            </a:r>
            <a:r>
              <a:rPr lang="en-US" dirty="0">
                <a:solidFill>
                  <a:schemeClr val="accent1"/>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AE5D8B4B-544C-B4CE-4AAB-6EEC3FF6A735}"/>
              </a:ext>
            </a:extLst>
          </p:cNvPr>
          <p:cNvSpPr>
            <a:spLocks noGrp="1"/>
          </p:cNvSpPr>
          <p:nvPr>
            <p:ph idx="1"/>
          </p:nvPr>
        </p:nvSpPr>
        <p:spPr/>
        <p:txBody>
          <a:bodyPr>
            <a:normAutofit/>
          </a:bodyPr>
          <a:lstStyle/>
          <a:p>
            <a:pPr algn="just"/>
            <a:r>
              <a:rPr lang="en-US" dirty="0">
                <a:latin typeface="Times New Roman" panose="02020603050405020304" pitchFamily="18" charset="0"/>
                <a:cs typeface="Times New Roman" panose="02020603050405020304" pitchFamily="18" charset="0"/>
              </a:rPr>
              <a:t>The </a:t>
            </a:r>
            <a:r>
              <a:rPr lang="en-US" b="1" dirty="0">
                <a:solidFill>
                  <a:srgbClr val="FF0000"/>
                </a:solidFill>
                <a:latin typeface="Times New Roman" panose="02020603050405020304" pitchFamily="18" charset="0"/>
                <a:cs typeface="Times New Roman" panose="02020603050405020304" pitchFamily="18" charset="0"/>
              </a:rPr>
              <a:t>attention mechanism </a:t>
            </a:r>
            <a:r>
              <a:rPr lang="en-US" dirty="0">
                <a:latin typeface="Times New Roman" panose="02020603050405020304" pitchFamily="18" charset="0"/>
                <a:cs typeface="Times New Roman" panose="02020603050405020304" pitchFamily="18" charset="0"/>
              </a:rPr>
              <a:t>is a powerful tool in deep learning that mimics how humans focus on specific parts of information. It allows models to selectively attend to relevant aspects of the input data, leading to more accurate predictions.</a:t>
            </a:r>
          </a:p>
          <a:p>
            <a:pPr marL="0" indent="0" algn="just">
              <a:buNone/>
            </a:pP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Imagine you're having a group project at school. You all have a giant pile of research to sort through. That's kind of like how a computer deals with information sometimes. It gets a lot of data at once, but it can be tricky to figure out what's most important.</a:t>
            </a:r>
          </a:p>
        </p:txBody>
      </p:sp>
    </p:spTree>
    <p:extLst>
      <p:ext uri="{BB962C8B-B14F-4D97-AF65-F5344CB8AC3E}">
        <p14:creationId xmlns:p14="http://schemas.microsoft.com/office/powerpoint/2010/main" val="3721912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EA7F5A-7221-6BE6-68A1-06A911BC77E6}"/>
              </a:ext>
            </a:extLst>
          </p:cNvPr>
          <p:cNvSpPr>
            <a:spLocks noGrp="1"/>
          </p:cNvSpPr>
          <p:nvPr>
            <p:ph idx="1"/>
          </p:nvPr>
        </p:nvSpPr>
        <p:spPr>
          <a:xfrm>
            <a:off x="612743" y="650449"/>
            <a:ext cx="10916238" cy="5618376"/>
          </a:xfrm>
        </p:spPr>
        <p:txBody>
          <a:bodyPr>
            <a:normAutofit/>
          </a:bodyPr>
          <a:lstStyle/>
          <a:p>
            <a:pPr algn="just"/>
            <a:r>
              <a:rPr lang="en-US" dirty="0">
                <a:latin typeface="Times New Roman" panose="02020603050405020304" pitchFamily="18" charset="0"/>
                <a:cs typeface="Times New Roman" panose="02020603050405020304" pitchFamily="18" charset="0"/>
              </a:rPr>
              <a:t>Here's something cool called the </a:t>
            </a:r>
            <a:r>
              <a:rPr lang="en-US" b="1" dirty="0">
                <a:solidFill>
                  <a:srgbClr val="FF0000"/>
                </a:solidFill>
                <a:latin typeface="Times New Roman" panose="02020603050405020304" pitchFamily="18" charset="0"/>
                <a:cs typeface="Times New Roman" panose="02020603050405020304" pitchFamily="18" charset="0"/>
              </a:rPr>
              <a:t>“attention mechanism” </a:t>
            </a:r>
            <a:r>
              <a:rPr lang="en-US" dirty="0">
                <a:latin typeface="Times New Roman" panose="02020603050405020304" pitchFamily="18" charset="0"/>
                <a:cs typeface="Times New Roman" panose="02020603050405020304" pitchFamily="18" charset="0"/>
              </a:rPr>
              <a:t>that helps computers do just that. It's like having a spotlight in your brain for information! Here's how it works:</a:t>
            </a:r>
          </a:p>
          <a:p>
            <a:pPr marL="514350" indent="-514350" algn="just">
              <a:buFont typeface="+mj-lt"/>
              <a:buAutoNum type="arabicPeriod"/>
            </a:pPr>
            <a:r>
              <a:rPr lang="en-US" b="1" dirty="0">
                <a:solidFill>
                  <a:schemeClr val="accent1"/>
                </a:solidFill>
                <a:latin typeface="Times New Roman" panose="02020603050405020304" pitchFamily="18" charset="0"/>
                <a:cs typeface="Times New Roman" panose="02020603050405020304" pitchFamily="18" charset="0"/>
              </a:rPr>
              <a:t>Highlighting the Important Stuff</a:t>
            </a:r>
            <a:r>
              <a:rPr lang="en-US" dirty="0">
                <a:latin typeface="Times New Roman" panose="02020603050405020304" pitchFamily="18" charset="0"/>
                <a:cs typeface="Times New Roman" panose="02020603050405020304" pitchFamily="18" charset="0"/>
              </a:rPr>
              <a:t>: Just like you'd focus on key points in your research, the attention mechanism helps computers highlight the most important parts of the information they're given.</a:t>
            </a:r>
          </a:p>
          <a:p>
            <a:pPr marL="514350" indent="-514350" algn="just">
              <a:buFont typeface="+mj-lt"/>
              <a:buAutoNum type="arabicPeriod"/>
            </a:pPr>
            <a:r>
              <a:rPr lang="en-US" b="1" dirty="0">
                <a:solidFill>
                  <a:schemeClr val="accent1"/>
                </a:solidFill>
                <a:latin typeface="Times New Roman" panose="02020603050405020304" pitchFamily="18" charset="0"/>
                <a:cs typeface="Times New Roman" panose="02020603050405020304" pitchFamily="18" charset="0"/>
              </a:rPr>
              <a:t>Not All Information is Equal</a:t>
            </a:r>
            <a:r>
              <a:rPr lang="en-US" dirty="0">
                <a:latin typeface="Times New Roman" panose="02020603050405020304" pitchFamily="18" charset="0"/>
                <a:cs typeface="Times New Roman" panose="02020603050405020304" pitchFamily="18" charset="0"/>
              </a:rPr>
              <a:t>: Think about your group project. Some research might be super relevant to your topic, while other stuff might be more background noise. The attention mechanism gives more weight to the important info, just like you'd focus more on the key points.</a:t>
            </a:r>
            <a:endParaRPr lang="en-US" dirty="0"/>
          </a:p>
        </p:txBody>
      </p:sp>
    </p:spTree>
    <p:extLst>
      <p:ext uri="{BB962C8B-B14F-4D97-AF65-F5344CB8AC3E}">
        <p14:creationId xmlns:p14="http://schemas.microsoft.com/office/powerpoint/2010/main" val="2152504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3DFC6A-27E0-C258-5A65-E0BE79B780E0}"/>
              </a:ext>
            </a:extLst>
          </p:cNvPr>
          <p:cNvSpPr>
            <a:spLocks noGrp="1"/>
          </p:cNvSpPr>
          <p:nvPr>
            <p:ph idx="1"/>
          </p:nvPr>
        </p:nvSpPr>
        <p:spPr>
          <a:xfrm>
            <a:off x="838199" y="650449"/>
            <a:ext cx="10869891" cy="5882326"/>
          </a:xfrm>
        </p:spPr>
        <p:txBody>
          <a:bodyPr>
            <a:normAutofit/>
          </a:bodyPr>
          <a:lstStyle/>
          <a:p>
            <a:pPr marL="0" indent="0" algn="just">
              <a:buNone/>
            </a:pPr>
            <a:r>
              <a:rPr lang="en-US" b="1" dirty="0">
                <a:solidFill>
                  <a:schemeClr val="accent1"/>
                </a:solidFill>
                <a:latin typeface="Times New Roman" panose="02020603050405020304" pitchFamily="18" charset="0"/>
                <a:cs typeface="Times New Roman" panose="02020603050405020304" pitchFamily="18" charset="0"/>
              </a:rPr>
              <a:t>3. 	Better Understanding</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By focusing on the crucial details, the 	computer can make better sense of the information it's given. This 	helps it do things like translate languages more accurately or 	write clearer captions for pictures.</a:t>
            </a:r>
          </a:p>
          <a:p>
            <a:pPr marL="0" indent="0" algn="just">
              <a:buNone/>
            </a:pPr>
            <a:endParaRPr lang="en-US" dirty="0">
              <a:latin typeface="Times New Roman" panose="02020603050405020304" pitchFamily="18" charset="0"/>
              <a:cs typeface="Times New Roman" panose="02020603050405020304" pitchFamily="18" charset="0"/>
            </a:endParaRPr>
          </a:p>
          <a:p>
            <a:pPr algn="just"/>
            <a:r>
              <a:rPr lang="en-US" b="1" dirty="0">
                <a:solidFill>
                  <a:srgbClr val="FF0000"/>
                </a:solidFill>
                <a:latin typeface="Times New Roman" panose="02020603050405020304" pitchFamily="18" charset="0"/>
                <a:cs typeface="Times New Roman" panose="02020603050405020304" pitchFamily="18" charset="0"/>
              </a:rPr>
              <a:t>    	</a:t>
            </a:r>
            <a:r>
              <a:rPr lang="en-US" sz="3200" b="1" dirty="0">
                <a:solidFill>
                  <a:srgbClr val="FF0000"/>
                </a:solidFill>
                <a:latin typeface="Times New Roman" panose="02020603050405020304" pitchFamily="18" charset="0"/>
                <a:cs typeface="Times New Roman" panose="02020603050405020304" pitchFamily="18" charset="0"/>
              </a:rPr>
              <a:t>Importance of Attention Mechanism:</a:t>
            </a:r>
          </a:p>
          <a:p>
            <a:pPr marL="0" indent="0" algn="just">
              <a:buNone/>
            </a:pPr>
            <a:endParaRPr lang="en-US" b="1" dirty="0">
              <a:solidFill>
                <a:schemeClr val="accent1"/>
              </a:solidFill>
              <a:latin typeface="Times New Roman" panose="02020603050405020304" pitchFamily="18" charset="0"/>
              <a:cs typeface="Times New Roman" panose="02020603050405020304" pitchFamily="18" charset="0"/>
            </a:endParaRPr>
          </a:p>
          <a:p>
            <a:pPr marL="971550" lvl="1" indent="-514350" algn="just">
              <a:buFont typeface="+mj-lt"/>
              <a:buAutoNum type="arabicPeriod"/>
            </a:pPr>
            <a:r>
              <a:rPr lang="en-US" sz="2800" b="1" dirty="0">
                <a:solidFill>
                  <a:schemeClr val="accent1"/>
                </a:solidFill>
                <a:latin typeface="Times New Roman" panose="02020603050405020304" pitchFamily="18" charset="0"/>
                <a:cs typeface="Times New Roman" panose="02020603050405020304" pitchFamily="18" charset="0"/>
              </a:rPr>
              <a:t>No More Info Overload</a:t>
            </a:r>
            <a:r>
              <a:rPr lang="en-US" sz="2800" dirty="0">
                <a:latin typeface="Times New Roman" panose="02020603050405020304" pitchFamily="18" charset="0"/>
                <a:cs typeface="Times New Roman" panose="02020603050405020304" pitchFamily="18" charset="0"/>
              </a:rPr>
              <a:t>: Without attention, computers would be overwhelmed by all the information at once. Attention helps them sort through it and find the most relevant pieces.</a:t>
            </a:r>
          </a:p>
        </p:txBody>
      </p:sp>
    </p:spTree>
    <p:extLst>
      <p:ext uri="{BB962C8B-B14F-4D97-AF65-F5344CB8AC3E}">
        <p14:creationId xmlns:p14="http://schemas.microsoft.com/office/powerpoint/2010/main" val="1678915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67047-09AC-65E1-EF15-9CFEF17A4F55}"/>
              </a:ext>
            </a:extLst>
          </p:cNvPr>
          <p:cNvSpPr>
            <a:spLocks noGrp="1"/>
          </p:cNvSpPr>
          <p:nvPr>
            <p:ph idx="1"/>
          </p:nvPr>
        </p:nvSpPr>
        <p:spPr>
          <a:xfrm>
            <a:off x="716437" y="565608"/>
            <a:ext cx="11170763" cy="6023728"/>
          </a:xfrm>
        </p:spPr>
        <p:txBody>
          <a:bodyPr>
            <a:normAutofit/>
          </a:bodyPr>
          <a:lstStyle/>
          <a:p>
            <a:pPr marL="0" indent="0" algn="just">
              <a:buNone/>
            </a:pPr>
            <a:r>
              <a:rPr lang="en-US" b="1" dirty="0">
                <a:solidFill>
                  <a:schemeClr val="accent1"/>
                </a:solidFill>
                <a:latin typeface="Times New Roman" panose="02020603050405020304" pitchFamily="18" charset="0"/>
                <a:cs typeface="Times New Roman" panose="02020603050405020304" pitchFamily="18" charset="0"/>
              </a:rPr>
              <a:t>2. 	Giving Words Weight</a:t>
            </a:r>
            <a:r>
              <a:rPr lang="en-US" dirty="0">
                <a:latin typeface="Times New Roman" panose="02020603050405020304" pitchFamily="18" charset="0"/>
                <a:cs typeface="Times New Roman" panose="02020603050405020304" pitchFamily="18" charset="0"/>
              </a:rPr>
              <a:t>: Just like some words matter more in a 	sentence, attention gives different parts of the information different 	weights. Important things get a bigger weight, just like underlining 	key points in a text.</a:t>
            </a:r>
          </a:p>
          <a:p>
            <a:pPr marL="0" indent="0" algn="just">
              <a:buNone/>
            </a:pPr>
            <a:endParaRPr lang="en-US" dirty="0">
              <a:latin typeface="Times New Roman" panose="02020603050405020304" pitchFamily="18" charset="0"/>
              <a:cs typeface="Times New Roman" panose="02020603050405020304" pitchFamily="18" charset="0"/>
            </a:endParaRPr>
          </a:p>
          <a:p>
            <a:pPr marL="514350" indent="-514350" algn="just">
              <a:buAutoNum type="arabicPeriod" startAt="3"/>
            </a:pPr>
            <a:r>
              <a:rPr lang="en-US" b="1" dirty="0">
                <a:solidFill>
                  <a:schemeClr val="accent1"/>
                </a:solidFill>
                <a:latin typeface="Times New Roman" panose="02020603050405020304" pitchFamily="18" charset="0"/>
                <a:cs typeface="Times New Roman" panose="02020603050405020304" pitchFamily="18" charset="0"/>
              </a:rPr>
              <a:t>     Computer Vision</a:t>
            </a:r>
            <a:r>
              <a:rPr lang="en-US" dirty="0">
                <a:latin typeface="Times New Roman" panose="02020603050405020304" pitchFamily="18" charset="0"/>
                <a:cs typeface="Times New Roman" panose="02020603050405020304" pitchFamily="18" charset="0"/>
              </a:rPr>
              <a:t>: This attention trick isn't just for languages! It’s 	used in computer vision too. Imagine helping a computer recognize 	house numbers on houses. Attention helps it focus on the right parts 	of the image, like doorways, to find the number.</a:t>
            </a:r>
          </a:p>
          <a:p>
            <a:pPr marL="514350" indent="-514350" algn="just">
              <a:buAutoNum type="arabicPeriod" startAt="3"/>
            </a:pPr>
            <a:endParaRPr lang="en-US" dirty="0">
              <a:latin typeface="Times New Roman" panose="02020603050405020304" pitchFamily="18" charset="0"/>
              <a:cs typeface="Times New Roman" panose="02020603050405020304" pitchFamily="18" charset="0"/>
            </a:endParaRPr>
          </a:p>
          <a:p>
            <a:pPr marL="457200" lvl="1" indent="0" algn="just">
              <a:buNone/>
            </a:pPr>
            <a:r>
              <a:rPr lang="en-US" sz="2800" b="1" dirty="0">
                <a:solidFill>
                  <a:srgbClr val="FF0000"/>
                </a:solidFill>
                <a:latin typeface="Times New Roman" panose="02020603050405020304" pitchFamily="18" charset="0"/>
                <a:cs typeface="Times New Roman" panose="02020603050405020304" pitchFamily="18" charset="0"/>
              </a:rPr>
              <a:t>	“By using attention, computers can perform many tasks better, 	like 	translating languages, answering questions, and even 	recognizing objects in pictures. It's a powerful tool that helps 	them understand 	information in a smarter way.”</a:t>
            </a:r>
          </a:p>
        </p:txBody>
      </p:sp>
    </p:spTree>
    <p:extLst>
      <p:ext uri="{BB962C8B-B14F-4D97-AF65-F5344CB8AC3E}">
        <p14:creationId xmlns:p14="http://schemas.microsoft.com/office/powerpoint/2010/main" val="1510065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6E504-6B0C-D1F9-A5B0-D8FABEC20794}"/>
              </a:ext>
            </a:extLst>
          </p:cNvPr>
          <p:cNvSpPr>
            <a:spLocks noGrp="1"/>
          </p:cNvSpPr>
          <p:nvPr>
            <p:ph type="title"/>
          </p:nvPr>
        </p:nvSpPr>
        <p:spPr/>
        <p:txBody>
          <a:bodyPr/>
          <a:lstStyle/>
          <a:p>
            <a:r>
              <a:rPr lang="en-US" b="1" dirty="0">
                <a:solidFill>
                  <a:schemeClr val="accent1"/>
                </a:solidFill>
                <a:latin typeface="Times New Roman" panose="02020603050405020304" pitchFamily="18" charset="0"/>
                <a:cs typeface="Times New Roman" panose="02020603050405020304" pitchFamily="18" charset="0"/>
              </a:rPr>
              <a:t>How Attention Mechanism Works?</a:t>
            </a:r>
          </a:p>
        </p:txBody>
      </p:sp>
      <p:sp>
        <p:nvSpPr>
          <p:cNvPr id="3" name="Content Placeholder 2">
            <a:extLst>
              <a:ext uri="{FF2B5EF4-FFF2-40B4-BE49-F238E27FC236}">
                <a16:creationId xmlns:a16="http://schemas.microsoft.com/office/drawing/2014/main" id="{AA69956B-244F-3C57-75D5-618A65C7EEE9}"/>
              </a:ext>
            </a:extLst>
          </p:cNvPr>
          <p:cNvSpPr>
            <a:spLocks noGrp="1"/>
          </p:cNvSpPr>
          <p:nvPr>
            <p:ph idx="1"/>
          </p:nvPr>
        </p:nvSpPr>
        <p:spPr>
          <a:xfrm>
            <a:off x="838200" y="1621410"/>
            <a:ext cx="10515600" cy="4555553"/>
          </a:xfrm>
        </p:spPr>
        <p:txBody>
          <a:bodyPr>
            <a:noAutofit/>
          </a:bodyPr>
          <a:lstStyle/>
          <a:p>
            <a:pPr marL="514350" indent="-514350" algn="just">
              <a:buFont typeface="+mj-lt"/>
              <a:buAutoNum type="arabicPeriod"/>
            </a:pPr>
            <a:r>
              <a:rPr lang="en-US" b="1" dirty="0">
                <a:solidFill>
                  <a:schemeClr val="accent1"/>
                </a:solidFill>
                <a:latin typeface="Times New Roman" panose="02020603050405020304" pitchFamily="18" charset="0"/>
                <a:cs typeface="Times New Roman" panose="02020603050405020304" pitchFamily="18" charset="0"/>
              </a:rPr>
              <a:t>Breaking Down the Input</a:t>
            </a:r>
            <a:r>
              <a:rPr lang="en-US" dirty="0">
                <a:latin typeface="Times New Roman" panose="02020603050405020304" pitchFamily="18" charset="0"/>
                <a:cs typeface="Times New Roman" panose="02020603050405020304" pitchFamily="18" charset="0"/>
              </a:rPr>
              <a:t>: Let’s say you have a bunch of words (or any kind of data) that you want the computer to understand. First, it breaks down this input into smaller pieces, like individual words.</a:t>
            </a:r>
          </a:p>
          <a:p>
            <a:pPr marL="514350" indent="-514350" algn="just">
              <a:buFont typeface="+mj-lt"/>
              <a:buAutoNum type="arabicPeriod"/>
            </a:pPr>
            <a:r>
              <a:rPr lang="en-US" b="1" dirty="0">
                <a:solidFill>
                  <a:schemeClr val="accent1"/>
                </a:solidFill>
                <a:latin typeface="Times New Roman" panose="02020603050405020304" pitchFamily="18" charset="0"/>
                <a:cs typeface="Times New Roman" panose="02020603050405020304" pitchFamily="18" charset="0"/>
              </a:rPr>
              <a:t>Picking Out Important Bits</a:t>
            </a:r>
            <a:r>
              <a:rPr lang="en-US" dirty="0">
                <a:latin typeface="Times New Roman" panose="02020603050405020304" pitchFamily="18" charset="0"/>
                <a:cs typeface="Times New Roman" panose="02020603050405020304" pitchFamily="18" charset="0"/>
              </a:rPr>
              <a:t>: Then, it looks at these pieces and decides which ones are the most important. It does this by comparing each piece to a question or ‘query’ it has in mind.</a:t>
            </a:r>
          </a:p>
          <a:p>
            <a:pPr marL="514350" indent="-514350" algn="just">
              <a:buFont typeface="+mj-lt"/>
              <a:buAutoNum type="arabicPeriod"/>
            </a:pPr>
            <a:r>
              <a:rPr lang="en-US" b="1" dirty="0">
                <a:solidFill>
                  <a:schemeClr val="accent1"/>
                </a:solidFill>
                <a:latin typeface="Times New Roman" panose="02020603050405020304" pitchFamily="18" charset="0"/>
                <a:cs typeface="Times New Roman" panose="02020603050405020304" pitchFamily="18" charset="0"/>
              </a:rPr>
              <a:t>Assigning Importance</a:t>
            </a:r>
            <a:r>
              <a:rPr lang="en-US" dirty="0">
                <a:latin typeface="Times New Roman" panose="02020603050405020304" pitchFamily="18" charset="0"/>
                <a:cs typeface="Times New Roman" panose="02020603050405020304" pitchFamily="18" charset="0"/>
              </a:rPr>
              <a:t>: Each piece gets a score based on how well it matches the question. The higher the score, the more important that piece is.</a:t>
            </a:r>
          </a:p>
        </p:txBody>
      </p:sp>
    </p:spTree>
    <p:extLst>
      <p:ext uri="{BB962C8B-B14F-4D97-AF65-F5344CB8AC3E}">
        <p14:creationId xmlns:p14="http://schemas.microsoft.com/office/powerpoint/2010/main" val="1676529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698CB1-3514-450D-A29F-C10CE22EE2B1}"/>
              </a:ext>
            </a:extLst>
          </p:cNvPr>
          <p:cNvSpPr>
            <a:spLocks noGrp="1"/>
          </p:cNvSpPr>
          <p:nvPr>
            <p:ph idx="1"/>
          </p:nvPr>
        </p:nvSpPr>
        <p:spPr>
          <a:xfrm>
            <a:off x="744718" y="744718"/>
            <a:ext cx="10793690" cy="5599521"/>
          </a:xfrm>
        </p:spPr>
        <p:txBody>
          <a:bodyPr>
            <a:normAutofit/>
          </a:bodyPr>
          <a:lstStyle/>
          <a:p>
            <a:pPr marL="457200" lvl="1" indent="0" algn="just">
              <a:buNone/>
            </a:pPr>
            <a:r>
              <a:rPr lang="en-US" sz="2800" b="1" dirty="0">
                <a:solidFill>
                  <a:schemeClr val="accent1"/>
                </a:solidFill>
                <a:latin typeface="Times New Roman" panose="02020603050405020304" pitchFamily="18" charset="0"/>
                <a:cs typeface="Times New Roman" panose="02020603050405020304" pitchFamily="18" charset="0"/>
              </a:rPr>
              <a:t>4. Focusing Attention: </a:t>
            </a:r>
            <a:r>
              <a:rPr lang="en-US" sz="2800" dirty="0">
                <a:latin typeface="Times New Roman" panose="02020603050405020304" pitchFamily="18" charset="0"/>
                <a:cs typeface="Times New Roman" panose="02020603050405020304" pitchFamily="18" charset="0"/>
              </a:rPr>
              <a:t>After scoring each piece, it figures out how much attention to give to each one. Pieces with higher scores get more attention, while less important ones get less attention.</a:t>
            </a:r>
          </a:p>
          <a:p>
            <a:pPr marL="457200" lvl="1" indent="0" algn="just">
              <a:buNone/>
            </a:pPr>
            <a:endParaRPr lang="en-US" sz="2800" dirty="0">
              <a:latin typeface="Times New Roman" panose="02020603050405020304" pitchFamily="18" charset="0"/>
              <a:cs typeface="Times New Roman" panose="02020603050405020304" pitchFamily="18" charset="0"/>
            </a:endParaRPr>
          </a:p>
          <a:p>
            <a:pPr marL="457200" lvl="1" indent="0" algn="just">
              <a:buNone/>
            </a:pPr>
            <a:r>
              <a:rPr lang="en-US" sz="2800" b="1" dirty="0">
                <a:solidFill>
                  <a:schemeClr val="accent1"/>
                </a:solidFill>
                <a:latin typeface="Times New Roman" panose="02020603050405020304" pitchFamily="18" charset="0"/>
                <a:cs typeface="Times New Roman" panose="02020603050405020304" pitchFamily="18" charset="0"/>
              </a:rPr>
              <a:t>5. Putting It All Together: </a:t>
            </a:r>
            <a:r>
              <a:rPr lang="en-US" sz="2800" dirty="0">
                <a:latin typeface="Times New Roman" panose="02020603050405020304" pitchFamily="18" charset="0"/>
                <a:cs typeface="Times New Roman" panose="02020603050405020304" pitchFamily="18" charset="0"/>
              </a:rPr>
              <a:t>Finally, it adds up all the pieces, but gives more weight to the important ones. This way, the computer gets a clearer picture of what’s most important in the input.</a:t>
            </a:r>
          </a:p>
          <a:p>
            <a:pPr marL="457200" lvl="1" indent="0" algn="just">
              <a:buNone/>
            </a:pPr>
            <a:endParaRPr lang="en-US" sz="2800" dirty="0">
              <a:latin typeface="Times New Roman" panose="02020603050405020304" pitchFamily="18" charset="0"/>
              <a:cs typeface="Times New Roman" panose="02020603050405020304" pitchFamily="18" charset="0"/>
            </a:endParaRPr>
          </a:p>
          <a:p>
            <a:pPr marL="457200" lvl="1" indent="0" algn="ctr">
              <a:buNone/>
            </a:pPr>
            <a:r>
              <a:rPr lang="en-US" sz="3200" b="1" dirty="0">
                <a:solidFill>
                  <a:srgbClr val="FF0000"/>
                </a:solidFill>
                <a:latin typeface="Times New Roman" panose="02020603050405020304" pitchFamily="18" charset="0"/>
                <a:cs typeface="Times New Roman" panose="02020603050405020304" pitchFamily="18" charset="0"/>
              </a:rPr>
              <a:t>“ATTENTION IS ALL YOU NEED”</a:t>
            </a:r>
          </a:p>
          <a:p>
            <a:pPr marL="457200" lvl="1" indent="0" algn="ctr">
              <a:buNone/>
            </a:pPr>
            <a:r>
              <a:rPr lang="en-US" sz="2800" u="sng"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https://arxiv.org/abs/1706.03762</a:t>
            </a:r>
            <a:endParaRPr lang="en-US" sz="2800" u="sng" dirty="0">
              <a:latin typeface="Times New Roman" panose="02020603050405020304" pitchFamily="18" charset="0"/>
              <a:cs typeface="Times New Roman" panose="02020603050405020304" pitchFamily="18" charset="0"/>
            </a:endParaRPr>
          </a:p>
          <a:p>
            <a:pPr marL="457200" lvl="1" indent="0" algn="ctr">
              <a:buNone/>
            </a:pPr>
            <a:r>
              <a:rPr lang="en-US" dirty="0">
                <a:latin typeface="Times New Roman" panose="02020603050405020304" pitchFamily="18" charset="0"/>
                <a:cs typeface="Times New Roman" panose="02020603050405020304" pitchFamily="18" charset="0"/>
              </a:rPr>
              <a:t>A. Vaswani, N. </a:t>
            </a:r>
            <a:r>
              <a:rPr lang="en-US" dirty="0" err="1">
                <a:latin typeface="Times New Roman" panose="02020603050405020304" pitchFamily="18" charset="0"/>
                <a:cs typeface="Times New Roman" panose="02020603050405020304" pitchFamily="18" charset="0"/>
              </a:rPr>
              <a:t>Shazeer</a:t>
            </a:r>
            <a:r>
              <a:rPr lang="en-US" dirty="0">
                <a:latin typeface="Times New Roman" panose="02020603050405020304" pitchFamily="18" charset="0"/>
                <a:cs typeface="Times New Roman" panose="02020603050405020304" pitchFamily="18" charset="0"/>
              </a:rPr>
              <a:t>, N. Parmar, J. </a:t>
            </a:r>
            <a:r>
              <a:rPr lang="en-US" dirty="0" err="1">
                <a:latin typeface="Times New Roman" panose="02020603050405020304" pitchFamily="18" charset="0"/>
                <a:cs typeface="Times New Roman" panose="02020603050405020304" pitchFamily="18" charset="0"/>
              </a:rPr>
              <a:t>Uszkoreit</a:t>
            </a:r>
            <a:r>
              <a:rPr lang="en-US" dirty="0">
                <a:latin typeface="Times New Roman" panose="02020603050405020304" pitchFamily="18" charset="0"/>
                <a:cs typeface="Times New Roman" panose="02020603050405020304" pitchFamily="18" charset="0"/>
              </a:rPr>
              <a:t>, L. Jones, A. N. Gomez, Ł. Kaiser, and I. </a:t>
            </a:r>
            <a:r>
              <a:rPr lang="en-US" dirty="0" err="1">
                <a:latin typeface="Times New Roman" panose="02020603050405020304" pitchFamily="18" charset="0"/>
                <a:cs typeface="Times New Roman" panose="02020603050405020304" pitchFamily="18" charset="0"/>
              </a:rPr>
              <a:t>Polosukhin</a:t>
            </a:r>
            <a:r>
              <a:rPr lang="en-US" dirty="0">
                <a:latin typeface="Times New Roman" panose="02020603050405020304" pitchFamily="18" charset="0"/>
                <a:cs typeface="Times New Roman" panose="02020603050405020304" pitchFamily="18" charset="0"/>
              </a:rPr>
              <a:t>, "Attention is all you need," in Advances in neural information processing systems, vol. 30, 2017.</a:t>
            </a:r>
          </a:p>
        </p:txBody>
      </p:sp>
    </p:spTree>
    <p:extLst>
      <p:ext uri="{BB962C8B-B14F-4D97-AF65-F5344CB8AC3E}">
        <p14:creationId xmlns:p14="http://schemas.microsoft.com/office/powerpoint/2010/main" val="2626586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26312-0133-9280-5ABE-8B150BF34B49}"/>
              </a:ext>
            </a:extLst>
          </p:cNvPr>
          <p:cNvSpPr>
            <a:spLocks noGrp="1"/>
          </p:cNvSpPr>
          <p:nvPr>
            <p:ph type="title"/>
          </p:nvPr>
        </p:nvSpPr>
        <p:spPr/>
        <p:txBody>
          <a:bodyPr/>
          <a:lstStyle/>
          <a:p>
            <a:r>
              <a:rPr lang="en-US" b="1" dirty="0">
                <a:solidFill>
                  <a:srgbClr val="0070C0"/>
                </a:solidFill>
                <a:latin typeface="Times New Roman" panose="02020603050405020304" pitchFamily="18" charset="0"/>
                <a:cs typeface="Times New Roman" panose="02020603050405020304" pitchFamily="18" charset="0"/>
              </a:rPr>
              <a:t>Attention Mechanism Architecture</a:t>
            </a:r>
          </a:p>
        </p:txBody>
      </p:sp>
      <p:sp>
        <p:nvSpPr>
          <p:cNvPr id="3" name="Content Placeholder 2">
            <a:extLst>
              <a:ext uri="{FF2B5EF4-FFF2-40B4-BE49-F238E27FC236}">
                <a16:creationId xmlns:a16="http://schemas.microsoft.com/office/drawing/2014/main" id="{E1A6693B-34CB-8327-8005-529D40E444D1}"/>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An attention mechanism is an </a:t>
            </a:r>
            <a:r>
              <a:rPr lang="en-US" b="1" dirty="0">
                <a:solidFill>
                  <a:srgbClr val="FF0000"/>
                </a:solidFill>
                <a:latin typeface="Times New Roman" panose="02020603050405020304" pitchFamily="18" charset="0"/>
                <a:cs typeface="Times New Roman" panose="02020603050405020304" pitchFamily="18" charset="0"/>
              </a:rPr>
              <a:t>Encoder-Decoder</a:t>
            </a:r>
            <a:r>
              <a:rPr lang="en-US" dirty="0">
                <a:latin typeface="Times New Roman" panose="02020603050405020304" pitchFamily="18" charset="0"/>
                <a:cs typeface="Times New Roman" panose="02020603050405020304" pitchFamily="18" charset="0"/>
              </a:rPr>
              <a:t> kind of neural network architecture that allows the model to focus on specific sections of the input while executing a task. </a:t>
            </a:r>
          </a:p>
          <a:p>
            <a:r>
              <a:rPr lang="en-US" dirty="0">
                <a:latin typeface="Times New Roman" panose="02020603050405020304" pitchFamily="18" charset="0"/>
                <a:cs typeface="Times New Roman" panose="02020603050405020304" pitchFamily="18" charset="0"/>
              </a:rPr>
              <a:t>This mechanism is particularly valuable in tasks involving sequential or structured data, such as natural language processing or computer vision, as it enables the model to effectively handle long-range dependencies and improve performance by selectively attending to important features or contexts.</a:t>
            </a:r>
          </a:p>
        </p:txBody>
      </p:sp>
    </p:spTree>
    <p:extLst>
      <p:ext uri="{BB962C8B-B14F-4D97-AF65-F5344CB8AC3E}">
        <p14:creationId xmlns:p14="http://schemas.microsoft.com/office/powerpoint/2010/main" val="4130460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5B210-00CD-9781-FA74-EA9B22A0A65A}"/>
              </a:ext>
            </a:extLst>
          </p:cNvPr>
          <p:cNvSpPr>
            <a:spLocks noGrp="1"/>
          </p:cNvSpPr>
          <p:nvPr>
            <p:ph type="title"/>
          </p:nvPr>
        </p:nvSpPr>
        <p:spPr>
          <a:xfrm>
            <a:off x="838200" y="126886"/>
            <a:ext cx="10515600" cy="1325563"/>
          </a:xfrm>
        </p:spPr>
        <p:txBody>
          <a:bodyPr/>
          <a:lstStyle/>
          <a:p>
            <a:r>
              <a:rPr lang="en-US" b="1" dirty="0">
                <a:solidFill>
                  <a:srgbClr val="0070C0"/>
                </a:solidFill>
                <a:latin typeface="Times New Roman" panose="02020603050405020304" pitchFamily="18" charset="0"/>
                <a:cs typeface="Times New Roman" panose="02020603050405020304" pitchFamily="18" charset="0"/>
              </a:rPr>
              <a:t>Attention Mechanism Architecture</a:t>
            </a:r>
            <a:endParaRPr lang="en-US" dirty="0"/>
          </a:p>
        </p:txBody>
      </p:sp>
      <p:pic>
        <p:nvPicPr>
          <p:cNvPr id="5" name="Content Placeholder 4">
            <a:extLst>
              <a:ext uri="{FF2B5EF4-FFF2-40B4-BE49-F238E27FC236}">
                <a16:creationId xmlns:a16="http://schemas.microsoft.com/office/drawing/2014/main" id="{03DA49F1-82E1-4411-82DE-DFC19C856B4F}"/>
              </a:ext>
            </a:extLst>
          </p:cNvPr>
          <p:cNvPicPr>
            <a:picLocks noGrp="1" noChangeAspect="1"/>
          </p:cNvPicPr>
          <p:nvPr>
            <p:ph idx="1"/>
          </p:nvPr>
        </p:nvPicPr>
        <p:blipFill rotWithShape="1">
          <a:blip r:embed="rId2"/>
          <a:srcRect l="3879" r="5803"/>
          <a:stretch/>
        </p:blipFill>
        <p:spPr>
          <a:xfrm>
            <a:off x="2109723" y="1024344"/>
            <a:ext cx="8557013" cy="5833656"/>
          </a:xfrm>
        </p:spPr>
      </p:pic>
    </p:spTree>
    <p:extLst>
      <p:ext uri="{BB962C8B-B14F-4D97-AF65-F5344CB8AC3E}">
        <p14:creationId xmlns:p14="http://schemas.microsoft.com/office/powerpoint/2010/main" val="687568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TotalTime>
  <Words>1507</Words>
  <Application>Microsoft Office PowerPoint</Application>
  <PresentationFormat>Widescreen</PresentationFormat>
  <Paragraphs>62</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Course Title: Artificial Intelligence  (Machine Learning &amp; Deep Learning)  ATTENTION MECHANISM  </vt:lpstr>
      <vt:lpstr>Introduction:</vt:lpstr>
      <vt:lpstr>PowerPoint Presentation</vt:lpstr>
      <vt:lpstr>PowerPoint Presentation</vt:lpstr>
      <vt:lpstr>PowerPoint Presentation</vt:lpstr>
      <vt:lpstr>How Attention Mechanism Works?</vt:lpstr>
      <vt:lpstr>PowerPoint Presentation</vt:lpstr>
      <vt:lpstr>Attention Mechanism Architecture</vt:lpstr>
      <vt:lpstr>Attention Mechanism Architecture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Title: Artificial Intelligence  (Machine Learning &amp; Deep Learning)  ATTENTION MECHANISM  </dc:title>
  <dc:creator>Ahrar Bin Aslam</dc:creator>
  <cp:lastModifiedBy>Ahrar Bin Aslam</cp:lastModifiedBy>
  <cp:revision>20</cp:revision>
  <dcterms:created xsi:type="dcterms:W3CDTF">2024-05-08T04:29:03Z</dcterms:created>
  <dcterms:modified xsi:type="dcterms:W3CDTF">2024-05-08T10:47:51Z</dcterms:modified>
</cp:coreProperties>
</file>